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2" r:id="rId3"/>
    <p:sldId id="273" r:id="rId4"/>
    <p:sldId id="274" r:id="rId5"/>
    <p:sldId id="275" r:id="rId6"/>
    <p:sldId id="276" r:id="rId7"/>
    <p:sldId id="277" r:id="rId8"/>
    <p:sldId id="278" r:id="rId9"/>
    <p:sldId id="279" r:id="rId10"/>
    <p:sldId id="280" r:id="rId11"/>
    <p:sldId id="270" r:id="rId12"/>
    <p:sldId id="269" r:id="rId13"/>
    <p:sldId id="271" r:id="rId14"/>
    <p:sldId id="257" r:id="rId15"/>
    <p:sldId id="262" r:id="rId16"/>
    <p:sldId id="268" r:id="rId17"/>
    <p:sldId id="263" r:id="rId18"/>
    <p:sldId id="261" r:id="rId19"/>
    <p:sldId id="260" r:id="rId20"/>
    <p:sldId id="258" r:id="rId21"/>
    <p:sldId id="259"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96" d="100"/>
          <a:sy n="96" d="100"/>
        </p:scale>
        <p:origin x="2108"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ker, Kirk" userId="db297771-ee7e-47b9-ad4f-13b6498c1033" providerId="ADAL" clId="{D5E6F0A2-0D21-4C7E-A7C0-1678B48A5D20}"/>
    <pc:docChg chg="undo custSel addSld modSld sldOrd">
      <pc:chgData name="Baker, Kirk" userId="db297771-ee7e-47b9-ad4f-13b6498c1033" providerId="ADAL" clId="{D5E6F0A2-0D21-4C7E-A7C0-1678B48A5D20}" dt="2025-09-18T20:00:46.381" v="1747" actId="20577"/>
      <pc:docMkLst>
        <pc:docMk/>
      </pc:docMkLst>
      <pc:sldChg chg="modSp mod">
        <pc:chgData name="Baker, Kirk" userId="db297771-ee7e-47b9-ad4f-13b6498c1033" providerId="ADAL" clId="{D5E6F0A2-0D21-4C7E-A7C0-1678B48A5D20}" dt="2025-09-18T19:47:44.107" v="1656" actId="20577"/>
        <pc:sldMkLst>
          <pc:docMk/>
          <pc:sldMk cId="1738600388" sldId="263"/>
        </pc:sldMkLst>
        <pc:spChg chg="mod">
          <ac:chgData name="Baker, Kirk" userId="db297771-ee7e-47b9-ad4f-13b6498c1033" providerId="ADAL" clId="{D5E6F0A2-0D21-4C7E-A7C0-1678B48A5D20}" dt="2025-09-18T19:47:44.107" v="1656" actId="20577"/>
          <ac:spMkLst>
            <pc:docMk/>
            <pc:sldMk cId="1738600388" sldId="263"/>
            <ac:spMk id="3" creationId="{11498EBF-9B93-3DA5-B26C-8C2F82444AEB}"/>
          </ac:spMkLst>
        </pc:spChg>
      </pc:sldChg>
      <pc:sldChg chg="modSp new mod ord">
        <pc:chgData name="Baker, Kirk" userId="db297771-ee7e-47b9-ad4f-13b6498c1033" providerId="ADAL" clId="{D5E6F0A2-0D21-4C7E-A7C0-1678B48A5D20}" dt="2025-09-18T19:22:30.041" v="1433"/>
        <pc:sldMkLst>
          <pc:docMk/>
          <pc:sldMk cId="1637055537" sldId="269"/>
        </pc:sldMkLst>
        <pc:spChg chg="mod">
          <ac:chgData name="Baker, Kirk" userId="db297771-ee7e-47b9-ad4f-13b6498c1033" providerId="ADAL" clId="{D5E6F0A2-0D21-4C7E-A7C0-1678B48A5D20}" dt="2025-09-13T17:45:21.832" v="823" actId="20577"/>
          <ac:spMkLst>
            <pc:docMk/>
            <pc:sldMk cId="1637055537" sldId="269"/>
            <ac:spMk id="3" creationId="{AB7BEB3D-D62F-BCD9-6E46-0E3CD050B9D7}"/>
          </ac:spMkLst>
        </pc:spChg>
      </pc:sldChg>
      <pc:sldChg chg="addSp modSp new mod">
        <pc:chgData name="Baker, Kirk" userId="db297771-ee7e-47b9-ad4f-13b6498c1033" providerId="ADAL" clId="{D5E6F0A2-0D21-4C7E-A7C0-1678B48A5D20}" dt="2025-09-18T19:46:29.045" v="1655" actId="1076"/>
        <pc:sldMkLst>
          <pc:docMk/>
          <pc:sldMk cId="448468320" sldId="270"/>
        </pc:sldMkLst>
        <pc:spChg chg="mod">
          <ac:chgData name="Baker, Kirk" userId="db297771-ee7e-47b9-ad4f-13b6498c1033" providerId="ADAL" clId="{D5E6F0A2-0D21-4C7E-A7C0-1678B48A5D20}" dt="2025-09-18T18:48:31.163" v="1431" actId="20577"/>
          <ac:spMkLst>
            <pc:docMk/>
            <pc:sldMk cId="448468320" sldId="270"/>
            <ac:spMk id="2" creationId="{39E9995E-5FF6-4742-FC12-49BD63BC312D}"/>
          </ac:spMkLst>
        </pc:spChg>
        <pc:spChg chg="mod">
          <ac:chgData name="Baker, Kirk" userId="db297771-ee7e-47b9-ad4f-13b6498c1033" providerId="ADAL" clId="{D5E6F0A2-0D21-4C7E-A7C0-1678B48A5D20}" dt="2025-09-18T19:45:09.197" v="1653" actId="27636"/>
          <ac:spMkLst>
            <pc:docMk/>
            <pc:sldMk cId="448468320" sldId="270"/>
            <ac:spMk id="3" creationId="{33A5D48C-3A6E-48EC-FAAB-B1555F4FE2CA}"/>
          </ac:spMkLst>
        </pc:spChg>
        <pc:picChg chg="add mod">
          <ac:chgData name="Baker, Kirk" userId="db297771-ee7e-47b9-ad4f-13b6498c1033" providerId="ADAL" clId="{D5E6F0A2-0D21-4C7E-A7C0-1678B48A5D20}" dt="2025-09-18T19:46:29.045" v="1655" actId="1076"/>
          <ac:picMkLst>
            <pc:docMk/>
            <pc:sldMk cId="448468320" sldId="270"/>
            <ac:picMk id="2050" creationId="{95A1E74F-0EAB-4380-C832-3467F6F9F1AC}"/>
          </ac:picMkLst>
        </pc:picChg>
      </pc:sldChg>
      <pc:sldChg chg="modSp new mod">
        <pc:chgData name="Baker, Kirk" userId="db297771-ee7e-47b9-ad4f-13b6498c1033" providerId="ADAL" clId="{D5E6F0A2-0D21-4C7E-A7C0-1678B48A5D20}" dt="2025-09-18T19:23:53.103" v="1440"/>
        <pc:sldMkLst>
          <pc:docMk/>
          <pc:sldMk cId="4101566492" sldId="271"/>
        </pc:sldMkLst>
        <pc:spChg chg="mod">
          <ac:chgData name="Baker, Kirk" userId="db297771-ee7e-47b9-ad4f-13b6498c1033" providerId="ADAL" clId="{D5E6F0A2-0D21-4C7E-A7C0-1678B48A5D20}" dt="2025-09-18T19:23:53.103" v="1440"/>
          <ac:spMkLst>
            <pc:docMk/>
            <pc:sldMk cId="4101566492" sldId="271"/>
            <ac:spMk id="3" creationId="{B52E090D-4B29-EC7C-AFEA-AE21352C0B23}"/>
          </ac:spMkLst>
        </pc:spChg>
      </pc:sldChg>
      <pc:sldChg chg="modSp new mod">
        <pc:chgData name="Baker, Kirk" userId="db297771-ee7e-47b9-ad4f-13b6498c1033" providerId="ADAL" clId="{D5E6F0A2-0D21-4C7E-A7C0-1678B48A5D20}" dt="2025-09-18T19:28:01.215" v="1497" actId="20577"/>
        <pc:sldMkLst>
          <pc:docMk/>
          <pc:sldMk cId="4207699638" sldId="272"/>
        </pc:sldMkLst>
        <pc:spChg chg="mod">
          <ac:chgData name="Baker, Kirk" userId="db297771-ee7e-47b9-ad4f-13b6498c1033" providerId="ADAL" clId="{D5E6F0A2-0D21-4C7E-A7C0-1678B48A5D20}" dt="2025-09-18T19:28:01.215" v="1497" actId="20577"/>
          <ac:spMkLst>
            <pc:docMk/>
            <pc:sldMk cId="4207699638" sldId="272"/>
            <ac:spMk id="3" creationId="{856C8ED8-1644-4A2D-92A0-A5F8370FD9BD}"/>
          </ac:spMkLst>
        </pc:spChg>
      </pc:sldChg>
      <pc:sldChg chg="addSp delSp modSp new mod">
        <pc:chgData name="Baker, Kirk" userId="db297771-ee7e-47b9-ad4f-13b6498c1033" providerId="ADAL" clId="{D5E6F0A2-0D21-4C7E-A7C0-1678B48A5D20}" dt="2025-09-18T19:37:34.252" v="1559" actId="20577"/>
        <pc:sldMkLst>
          <pc:docMk/>
          <pc:sldMk cId="1716389283" sldId="273"/>
        </pc:sldMkLst>
        <pc:spChg chg="del mod">
          <ac:chgData name="Baker, Kirk" userId="db297771-ee7e-47b9-ad4f-13b6498c1033" providerId="ADAL" clId="{D5E6F0A2-0D21-4C7E-A7C0-1678B48A5D20}" dt="2025-09-18T19:32:01.925" v="1540" actId="478"/>
          <ac:spMkLst>
            <pc:docMk/>
            <pc:sldMk cId="1716389283" sldId="273"/>
            <ac:spMk id="2" creationId="{FC7EF977-603A-B68B-2E5A-47872F632F3C}"/>
          </ac:spMkLst>
        </pc:spChg>
        <pc:spChg chg="mod">
          <ac:chgData name="Baker, Kirk" userId="db297771-ee7e-47b9-ad4f-13b6498c1033" providerId="ADAL" clId="{D5E6F0A2-0D21-4C7E-A7C0-1678B48A5D20}" dt="2025-09-18T19:36:06.560" v="1551" actId="27636"/>
          <ac:spMkLst>
            <pc:docMk/>
            <pc:sldMk cId="1716389283" sldId="273"/>
            <ac:spMk id="3" creationId="{3FC3A681-F20D-F78D-7EEC-5014013A3A4A}"/>
          </ac:spMkLst>
        </pc:spChg>
        <pc:spChg chg="add mod">
          <ac:chgData name="Baker, Kirk" userId="db297771-ee7e-47b9-ad4f-13b6498c1033" providerId="ADAL" clId="{D5E6F0A2-0D21-4C7E-A7C0-1678B48A5D20}" dt="2025-09-18T19:37:34.252" v="1559" actId="20577"/>
          <ac:spMkLst>
            <pc:docMk/>
            <pc:sldMk cId="1716389283" sldId="273"/>
            <ac:spMk id="5" creationId="{35319005-B618-3347-8B8E-D6A1E6355543}"/>
          </ac:spMkLst>
        </pc:spChg>
        <pc:spChg chg="add mod">
          <ac:chgData name="Baker, Kirk" userId="db297771-ee7e-47b9-ad4f-13b6498c1033" providerId="ADAL" clId="{D5E6F0A2-0D21-4C7E-A7C0-1678B48A5D20}" dt="2025-09-18T19:32:28.858" v="1545"/>
          <ac:spMkLst>
            <pc:docMk/>
            <pc:sldMk cId="1716389283" sldId="273"/>
            <ac:spMk id="6" creationId="{084AE3CD-12BA-D524-3DFF-920EF2E6378D}"/>
          </ac:spMkLst>
        </pc:spChg>
        <pc:picChg chg="add mod">
          <ac:chgData name="Baker, Kirk" userId="db297771-ee7e-47b9-ad4f-13b6498c1033" providerId="ADAL" clId="{D5E6F0A2-0D21-4C7E-A7C0-1678B48A5D20}" dt="2025-09-18T19:32:04.172" v="1543" actId="1076"/>
          <ac:picMkLst>
            <pc:docMk/>
            <pc:sldMk cId="1716389283" sldId="273"/>
            <ac:picMk id="1026" creationId="{BDF80D9D-4D8C-534C-F844-92094FA4C405}"/>
          </ac:picMkLst>
        </pc:picChg>
      </pc:sldChg>
      <pc:sldChg chg="modSp new mod">
        <pc:chgData name="Baker, Kirk" userId="db297771-ee7e-47b9-ad4f-13b6498c1033" providerId="ADAL" clId="{D5E6F0A2-0D21-4C7E-A7C0-1678B48A5D20}" dt="2025-09-18T19:39:05.436" v="1597" actId="20577"/>
        <pc:sldMkLst>
          <pc:docMk/>
          <pc:sldMk cId="4137545687" sldId="274"/>
        </pc:sldMkLst>
        <pc:spChg chg="mod">
          <ac:chgData name="Baker, Kirk" userId="db297771-ee7e-47b9-ad4f-13b6498c1033" providerId="ADAL" clId="{D5E6F0A2-0D21-4C7E-A7C0-1678B48A5D20}" dt="2025-09-18T19:39:05.436" v="1597" actId="20577"/>
          <ac:spMkLst>
            <pc:docMk/>
            <pc:sldMk cId="4137545687" sldId="274"/>
            <ac:spMk id="2" creationId="{DE6257E2-4487-6AE2-E611-45315767C32F}"/>
          </ac:spMkLst>
        </pc:spChg>
        <pc:spChg chg="mod">
          <ac:chgData name="Baker, Kirk" userId="db297771-ee7e-47b9-ad4f-13b6498c1033" providerId="ADAL" clId="{D5E6F0A2-0D21-4C7E-A7C0-1678B48A5D20}" dt="2025-09-18T19:38:50.264" v="1567" actId="27636"/>
          <ac:spMkLst>
            <pc:docMk/>
            <pc:sldMk cId="4137545687" sldId="274"/>
            <ac:spMk id="3" creationId="{CA2B4A0C-1937-EDE1-3F62-78DE96E92C11}"/>
          </ac:spMkLst>
        </pc:spChg>
      </pc:sldChg>
      <pc:sldChg chg="modSp new mod">
        <pc:chgData name="Baker, Kirk" userId="db297771-ee7e-47b9-ad4f-13b6498c1033" providerId="ADAL" clId="{D5E6F0A2-0D21-4C7E-A7C0-1678B48A5D20}" dt="2025-09-18T19:40:21.557" v="1630" actId="20577"/>
        <pc:sldMkLst>
          <pc:docMk/>
          <pc:sldMk cId="2913630107" sldId="275"/>
        </pc:sldMkLst>
        <pc:spChg chg="mod">
          <ac:chgData name="Baker, Kirk" userId="db297771-ee7e-47b9-ad4f-13b6498c1033" providerId="ADAL" clId="{D5E6F0A2-0D21-4C7E-A7C0-1678B48A5D20}" dt="2025-09-18T19:39:16.091" v="1621" actId="20577"/>
          <ac:spMkLst>
            <pc:docMk/>
            <pc:sldMk cId="2913630107" sldId="275"/>
            <ac:spMk id="2" creationId="{CAB35CAC-3C34-2CF4-82A6-64D3233632ED}"/>
          </ac:spMkLst>
        </pc:spChg>
        <pc:spChg chg="mod">
          <ac:chgData name="Baker, Kirk" userId="db297771-ee7e-47b9-ad4f-13b6498c1033" providerId="ADAL" clId="{D5E6F0A2-0D21-4C7E-A7C0-1678B48A5D20}" dt="2025-09-18T19:40:21.557" v="1630" actId="20577"/>
          <ac:spMkLst>
            <pc:docMk/>
            <pc:sldMk cId="2913630107" sldId="275"/>
            <ac:spMk id="3" creationId="{3B452A7C-D9E4-1F89-F7E2-B486B6C2585E}"/>
          </ac:spMkLst>
        </pc:spChg>
      </pc:sldChg>
      <pc:sldChg chg="modSp new mod">
        <pc:chgData name="Baker, Kirk" userId="db297771-ee7e-47b9-ad4f-13b6498c1033" providerId="ADAL" clId="{D5E6F0A2-0D21-4C7E-A7C0-1678B48A5D20}" dt="2025-09-18T19:52:55.132" v="1719" actId="20577"/>
        <pc:sldMkLst>
          <pc:docMk/>
          <pc:sldMk cId="175490735" sldId="276"/>
        </pc:sldMkLst>
        <pc:spChg chg="mod">
          <ac:chgData name="Baker, Kirk" userId="db297771-ee7e-47b9-ad4f-13b6498c1033" providerId="ADAL" clId="{D5E6F0A2-0D21-4C7E-A7C0-1678B48A5D20}" dt="2025-09-18T19:52:55.132" v="1719" actId="20577"/>
          <ac:spMkLst>
            <pc:docMk/>
            <pc:sldMk cId="175490735" sldId="276"/>
            <ac:spMk id="2" creationId="{5A746AF1-2E30-1538-5122-C947967D91C3}"/>
          </ac:spMkLst>
        </pc:spChg>
        <pc:spChg chg="mod">
          <ac:chgData name="Baker, Kirk" userId="db297771-ee7e-47b9-ad4f-13b6498c1033" providerId="ADAL" clId="{D5E6F0A2-0D21-4C7E-A7C0-1678B48A5D20}" dt="2025-09-18T19:52:47.519" v="1701" actId="6549"/>
          <ac:spMkLst>
            <pc:docMk/>
            <pc:sldMk cId="175490735" sldId="276"/>
            <ac:spMk id="3" creationId="{4C227C8E-996B-3C87-317A-A79C1DA24517}"/>
          </ac:spMkLst>
        </pc:spChg>
      </pc:sldChg>
      <pc:sldChg chg="modSp new mod">
        <pc:chgData name="Baker, Kirk" userId="db297771-ee7e-47b9-ad4f-13b6498c1033" providerId="ADAL" clId="{D5E6F0A2-0D21-4C7E-A7C0-1678B48A5D20}" dt="2025-09-18T19:52:42.541" v="1700" actId="6549"/>
        <pc:sldMkLst>
          <pc:docMk/>
          <pc:sldMk cId="2001721955" sldId="277"/>
        </pc:sldMkLst>
        <pc:spChg chg="mod">
          <ac:chgData name="Baker, Kirk" userId="db297771-ee7e-47b9-ad4f-13b6498c1033" providerId="ADAL" clId="{D5E6F0A2-0D21-4C7E-A7C0-1678B48A5D20}" dt="2025-09-18T19:52:40.301" v="1699" actId="20577"/>
          <ac:spMkLst>
            <pc:docMk/>
            <pc:sldMk cId="2001721955" sldId="277"/>
            <ac:spMk id="2" creationId="{7ECE41AF-9FFE-D3C6-B896-DDB771C87511}"/>
          </ac:spMkLst>
        </pc:spChg>
        <pc:spChg chg="mod">
          <ac:chgData name="Baker, Kirk" userId="db297771-ee7e-47b9-ad4f-13b6498c1033" providerId="ADAL" clId="{D5E6F0A2-0D21-4C7E-A7C0-1678B48A5D20}" dt="2025-09-18T19:52:42.541" v="1700" actId="6549"/>
          <ac:spMkLst>
            <pc:docMk/>
            <pc:sldMk cId="2001721955" sldId="277"/>
            <ac:spMk id="3" creationId="{3A51D6F5-AB24-3348-2EE8-5EB3644AE1AE}"/>
          </ac:spMkLst>
        </pc:spChg>
      </pc:sldChg>
      <pc:sldChg chg="modSp new mod">
        <pc:chgData name="Baker, Kirk" userId="db297771-ee7e-47b9-ad4f-13b6498c1033" providerId="ADAL" clId="{D5E6F0A2-0D21-4C7E-A7C0-1678B48A5D20}" dt="2025-09-18T19:52:27.640" v="1686" actId="27636"/>
        <pc:sldMkLst>
          <pc:docMk/>
          <pc:sldMk cId="1298156534" sldId="278"/>
        </pc:sldMkLst>
        <pc:spChg chg="mod">
          <ac:chgData name="Baker, Kirk" userId="db297771-ee7e-47b9-ad4f-13b6498c1033" providerId="ADAL" clId="{D5E6F0A2-0D21-4C7E-A7C0-1678B48A5D20}" dt="2025-09-18T19:52:25.613" v="1684" actId="20577"/>
          <ac:spMkLst>
            <pc:docMk/>
            <pc:sldMk cId="1298156534" sldId="278"/>
            <ac:spMk id="2" creationId="{0ADB75DF-FC70-2BF7-AC41-6B27DF02B761}"/>
          </ac:spMkLst>
        </pc:spChg>
        <pc:spChg chg="mod">
          <ac:chgData name="Baker, Kirk" userId="db297771-ee7e-47b9-ad4f-13b6498c1033" providerId="ADAL" clId="{D5E6F0A2-0D21-4C7E-A7C0-1678B48A5D20}" dt="2025-09-18T19:52:27.640" v="1686" actId="27636"/>
          <ac:spMkLst>
            <pc:docMk/>
            <pc:sldMk cId="1298156534" sldId="278"/>
            <ac:spMk id="3" creationId="{726826EF-F888-C8C5-C252-734758E31102}"/>
          </ac:spMkLst>
        </pc:spChg>
      </pc:sldChg>
      <pc:sldChg chg="addSp modSp new mod">
        <pc:chgData name="Baker, Kirk" userId="db297771-ee7e-47b9-ad4f-13b6498c1033" providerId="ADAL" clId="{D5E6F0A2-0D21-4C7E-A7C0-1678B48A5D20}" dt="2025-09-18T20:00:43.531" v="1742" actId="20577"/>
        <pc:sldMkLst>
          <pc:docMk/>
          <pc:sldMk cId="901747819" sldId="279"/>
        </pc:sldMkLst>
        <pc:spChg chg="mod">
          <ac:chgData name="Baker, Kirk" userId="db297771-ee7e-47b9-ad4f-13b6498c1033" providerId="ADAL" clId="{D5E6F0A2-0D21-4C7E-A7C0-1678B48A5D20}" dt="2025-09-18T20:00:43.531" v="1742" actId="20577"/>
          <ac:spMkLst>
            <pc:docMk/>
            <pc:sldMk cId="901747819" sldId="279"/>
            <ac:spMk id="2" creationId="{C949DB1E-BD2A-9984-DF06-FE7243C9FBCD}"/>
          </ac:spMkLst>
        </pc:spChg>
        <pc:spChg chg="mod">
          <ac:chgData name="Baker, Kirk" userId="db297771-ee7e-47b9-ad4f-13b6498c1033" providerId="ADAL" clId="{D5E6F0A2-0D21-4C7E-A7C0-1678B48A5D20}" dt="2025-09-18T19:58:15.189" v="1725" actId="20577"/>
          <ac:spMkLst>
            <pc:docMk/>
            <pc:sldMk cId="901747819" sldId="279"/>
            <ac:spMk id="3" creationId="{D11F5A1A-1F39-7E49-BB5E-919730EDDE46}"/>
          </ac:spMkLst>
        </pc:spChg>
        <pc:picChg chg="add mod">
          <ac:chgData name="Baker, Kirk" userId="db297771-ee7e-47b9-ad4f-13b6498c1033" providerId="ADAL" clId="{D5E6F0A2-0D21-4C7E-A7C0-1678B48A5D20}" dt="2025-09-18T19:57:47.478" v="1722" actId="1076"/>
          <ac:picMkLst>
            <pc:docMk/>
            <pc:sldMk cId="901747819" sldId="279"/>
            <ac:picMk id="3074" creationId="{AB85C8FF-6774-40D6-7F51-FFE92101B5B5}"/>
          </ac:picMkLst>
        </pc:picChg>
      </pc:sldChg>
      <pc:sldChg chg="modSp new mod">
        <pc:chgData name="Baker, Kirk" userId="db297771-ee7e-47b9-ad4f-13b6498c1033" providerId="ADAL" clId="{D5E6F0A2-0D21-4C7E-A7C0-1678B48A5D20}" dt="2025-09-18T20:00:46.381" v="1747" actId="20577"/>
        <pc:sldMkLst>
          <pc:docMk/>
          <pc:sldMk cId="3767458091" sldId="280"/>
        </pc:sldMkLst>
        <pc:spChg chg="mod">
          <ac:chgData name="Baker, Kirk" userId="db297771-ee7e-47b9-ad4f-13b6498c1033" providerId="ADAL" clId="{D5E6F0A2-0D21-4C7E-A7C0-1678B48A5D20}" dt="2025-09-18T20:00:46.381" v="1747" actId="20577"/>
          <ac:spMkLst>
            <pc:docMk/>
            <pc:sldMk cId="3767458091" sldId="280"/>
            <ac:spMk id="2" creationId="{4BF25EE4-390D-3150-9690-775C0432A116}"/>
          </ac:spMkLst>
        </pc:spChg>
        <pc:spChg chg="mod">
          <ac:chgData name="Baker, Kirk" userId="db297771-ee7e-47b9-ad4f-13b6498c1033" providerId="ADAL" clId="{D5E6F0A2-0D21-4C7E-A7C0-1678B48A5D20}" dt="2025-09-18T20:00:38.825" v="1737" actId="27636"/>
          <ac:spMkLst>
            <pc:docMk/>
            <pc:sldMk cId="3767458091" sldId="280"/>
            <ac:spMk id="3" creationId="{26C2062E-7EFC-C2BF-D432-ED875D8787C7}"/>
          </ac:spMkLst>
        </pc:spChg>
      </pc:sldChg>
    </pc:docChg>
  </pc:docChgLst>
  <pc:docChgLst>
    <pc:chgData name="Baker, Kirk" userId="db297771-ee7e-47b9-ad4f-13b6498c1033" providerId="ADAL" clId="{8574676C-4BF9-42B6-B5AF-2854EC40BD18}"/>
    <pc:docChg chg="undo custSel addSld delSld modSld">
      <pc:chgData name="Baker, Kirk" userId="db297771-ee7e-47b9-ad4f-13b6498c1033" providerId="ADAL" clId="{8574676C-4BF9-42B6-B5AF-2854EC40BD18}" dt="2025-08-29T13:56:44.989" v="67" actId="20577"/>
      <pc:docMkLst>
        <pc:docMk/>
      </pc:docMkLst>
      <pc:sldChg chg="addSp modSp mod">
        <pc:chgData name="Baker, Kirk" userId="db297771-ee7e-47b9-ad4f-13b6498c1033" providerId="ADAL" clId="{8574676C-4BF9-42B6-B5AF-2854EC40BD18}" dt="2025-08-29T13:46:32.595" v="33" actId="1076"/>
        <pc:sldMkLst>
          <pc:docMk/>
          <pc:sldMk cId="1119443655" sldId="260"/>
        </pc:sldMkLst>
        <pc:spChg chg="mod">
          <ac:chgData name="Baker, Kirk" userId="db297771-ee7e-47b9-ad4f-13b6498c1033" providerId="ADAL" clId="{8574676C-4BF9-42B6-B5AF-2854EC40BD18}" dt="2025-08-29T13:45:51.185" v="31" actId="27636"/>
          <ac:spMkLst>
            <pc:docMk/>
            <pc:sldMk cId="1119443655" sldId="260"/>
            <ac:spMk id="3" creationId="{7D949173-734E-FA21-EE97-AD68F1DE53C4}"/>
          </ac:spMkLst>
        </pc:spChg>
        <pc:picChg chg="add mod">
          <ac:chgData name="Baker, Kirk" userId="db297771-ee7e-47b9-ad4f-13b6498c1033" providerId="ADAL" clId="{8574676C-4BF9-42B6-B5AF-2854EC40BD18}" dt="2025-08-29T13:46:32.595" v="33" actId="1076"/>
          <ac:picMkLst>
            <pc:docMk/>
            <pc:sldMk cId="1119443655" sldId="260"/>
            <ac:picMk id="1026" creationId="{730E1B0C-5756-D91D-E8B0-1FA59EC91369}"/>
          </ac:picMkLst>
        </pc:picChg>
      </pc:sldChg>
      <pc:sldChg chg="modSp new mod">
        <pc:chgData name="Baker, Kirk" userId="db297771-ee7e-47b9-ad4f-13b6498c1033" providerId="ADAL" clId="{8574676C-4BF9-42B6-B5AF-2854EC40BD18}" dt="2025-08-29T13:44:42.730" v="15"/>
        <pc:sldMkLst>
          <pc:docMk/>
          <pc:sldMk cId="3911600962" sldId="261"/>
        </pc:sldMkLst>
        <pc:spChg chg="mod">
          <ac:chgData name="Baker, Kirk" userId="db297771-ee7e-47b9-ad4f-13b6498c1033" providerId="ADAL" clId="{8574676C-4BF9-42B6-B5AF-2854EC40BD18}" dt="2025-08-29T13:44:42.730" v="15"/>
          <ac:spMkLst>
            <pc:docMk/>
            <pc:sldMk cId="3911600962" sldId="261"/>
            <ac:spMk id="3" creationId="{57EBD336-AE2E-235E-5170-45A861318C22}"/>
          </ac:spMkLst>
        </pc:spChg>
      </pc:sldChg>
      <pc:sldChg chg="modSp new mod">
        <pc:chgData name="Baker, Kirk" userId="db297771-ee7e-47b9-ad4f-13b6498c1033" providerId="ADAL" clId="{8574676C-4BF9-42B6-B5AF-2854EC40BD18}" dt="2025-08-29T13:52:18.119" v="55" actId="27636"/>
        <pc:sldMkLst>
          <pc:docMk/>
          <pc:sldMk cId="2407966427" sldId="262"/>
        </pc:sldMkLst>
        <pc:spChg chg="mod">
          <ac:chgData name="Baker, Kirk" userId="db297771-ee7e-47b9-ad4f-13b6498c1033" providerId="ADAL" clId="{8574676C-4BF9-42B6-B5AF-2854EC40BD18}" dt="2025-08-29T13:52:18.119" v="55" actId="27636"/>
          <ac:spMkLst>
            <pc:docMk/>
            <pc:sldMk cId="2407966427" sldId="262"/>
            <ac:spMk id="3" creationId="{B0EB1024-7F32-5629-4C3A-920565EE99CF}"/>
          </ac:spMkLst>
        </pc:spChg>
      </pc:sldChg>
      <pc:sldChg chg="addSp delSp modSp new mod">
        <pc:chgData name="Baker, Kirk" userId="db297771-ee7e-47b9-ad4f-13b6498c1033" providerId="ADAL" clId="{8574676C-4BF9-42B6-B5AF-2854EC40BD18}" dt="2025-08-29T13:56:44.989" v="67" actId="20577"/>
        <pc:sldMkLst>
          <pc:docMk/>
          <pc:sldMk cId="1738600388" sldId="263"/>
        </pc:sldMkLst>
        <pc:spChg chg="mod">
          <ac:chgData name="Baker, Kirk" userId="db297771-ee7e-47b9-ad4f-13b6498c1033" providerId="ADAL" clId="{8574676C-4BF9-42B6-B5AF-2854EC40BD18}" dt="2025-08-29T13:56:44.989" v="67" actId="20577"/>
          <ac:spMkLst>
            <pc:docMk/>
            <pc:sldMk cId="1738600388" sldId="263"/>
            <ac:spMk id="2" creationId="{93BED3AC-ECE8-1828-1A7B-6A74818AA3EB}"/>
          </ac:spMkLst>
        </pc:spChg>
        <pc:spChg chg="add del mod">
          <ac:chgData name="Baker, Kirk" userId="db297771-ee7e-47b9-ad4f-13b6498c1033" providerId="ADAL" clId="{8574676C-4BF9-42B6-B5AF-2854EC40BD18}" dt="2025-08-29T13:56:41.783" v="65" actId="27636"/>
          <ac:spMkLst>
            <pc:docMk/>
            <pc:sldMk cId="1738600388" sldId="263"/>
            <ac:spMk id="3" creationId="{11498EBF-9B93-3DA5-B26C-8C2F82444AEB}"/>
          </ac:spMkLst>
        </pc:spChg>
        <pc:spChg chg="add del">
          <ac:chgData name="Baker, Kirk" userId="db297771-ee7e-47b9-ad4f-13b6498c1033" providerId="ADAL" clId="{8574676C-4BF9-42B6-B5AF-2854EC40BD18}" dt="2025-08-29T13:51:25.088" v="45" actId="478"/>
          <ac:spMkLst>
            <pc:docMk/>
            <pc:sldMk cId="1738600388" sldId="263"/>
            <ac:spMk id="4" creationId="{AE823016-9F69-502E-4ACA-F8804900ECFF}"/>
          </ac:spMkLst>
        </pc:spChg>
        <pc:spChg chg="add mod">
          <ac:chgData name="Baker, Kirk" userId="db297771-ee7e-47b9-ad4f-13b6498c1033" providerId="ADAL" clId="{8574676C-4BF9-42B6-B5AF-2854EC40BD18}" dt="2025-08-29T13:51:19.997" v="42" actId="478"/>
          <ac:spMkLst>
            <pc:docMk/>
            <pc:sldMk cId="1738600388" sldId="263"/>
            <ac:spMk id="5" creationId="{A55D632B-291E-AA82-A0EA-564288BB722F}"/>
          </ac:spMkLst>
        </pc:spChg>
        <pc:spChg chg="add mod">
          <ac:chgData name="Baker, Kirk" userId="db297771-ee7e-47b9-ad4f-13b6498c1033" providerId="ADAL" clId="{8574676C-4BF9-42B6-B5AF-2854EC40BD18}" dt="2025-08-29T13:51:23.689" v="44" actId="478"/>
          <ac:spMkLst>
            <pc:docMk/>
            <pc:sldMk cId="1738600388" sldId="263"/>
            <ac:spMk id="6" creationId="{2C588E67-7228-1577-4671-2DCD734BD255}"/>
          </ac:spMkLst>
        </pc:spChg>
        <pc:picChg chg="mod">
          <ac:chgData name="Baker, Kirk" userId="db297771-ee7e-47b9-ad4f-13b6498c1033" providerId="ADAL" clId="{8574676C-4BF9-42B6-B5AF-2854EC40BD18}" dt="2025-08-29T13:56:24.601" v="60" actId="1076"/>
          <ac:picMkLst>
            <pc:docMk/>
            <pc:sldMk cId="1738600388" sldId="263"/>
            <ac:picMk id="7" creationId="{CC8C82AF-E089-FC11-3786-07C1ECE77FBC}"/>
          </ac:picMkLst>
        </pc:picChg>
      </pc:sldChg>
      <pc:sldChg chg="new del">
        <pc:chgData name="Baker, Kirk" userId="db297771-ee7e-47b9-ad4f-13b6498c1033" providerId="ADAL" clId="{8574676C-4BF9-42B6-B5AF-2854EC40BD18}" dt="2025-08-29T13:55:54.910" v="58" actId="47"/>
        <pc:sldMkLst>
          <pc:docMk/>
          <pc:sldMk cId="201792730" sldId="264"/>
        </pc:sldMkLst>
      </pc:sldChg>
      <pc:sldChg chg="add">
        <pc:chgData name="Baker, Kirk" userId="db297771-ee7e-47b9-ad4f-13b6498c1033" providerId="ADAL" clId="{8574676C-4BF9-42B6-B5AF-2854EC40BD18}" dt="2025-08-29T13:55:48.749" v="57"/>
        <pc:sldMkLst>
          <pc:docMk/>
          <pc:sldMk cId="1510936039" sldId="268"/>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404992-68B3-86A8-3F33-59683DD3E10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D57291B-F551-6A13-BDB1-740EB4607CF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4D0B98A-A889-5601-3AF9-5B2339B37119}"/>
              </a:ext>
            </a:extLst>
          </p:cNvPr>
          <p:cNvSpPr>
            <a:spLocks noGrp="1"/>
          </p:cNvSpPr>
          <p:nvPr>
            <p:ph type="dt" sz="half" idx="10"/>
          </p:nvPr>
        </p:nvSpPr>
        <p:spPr/>
        <p:txBody>
          <a:bodyPr/>
          <a:lstStyle/>
          <a:p>
            <a:fld id="{CDBEB2B7-9391-42FF-B3E5-F12AC3C9E198}" type="datetimeFigureOut">
              <a:rPr lang="en-US" smtClean="0"/>
              <a:t>9/18/2025</a:t>
            </a:fld>
            <a:endParaRPr lang="en-US"/>
          </a:p>
        </p:txBody>
      </p:sp>
      <p:sp>
        <p:nvSpPr>
          <p:cNvPr id="5" name="Footer Placeholder 4">
            <a:extLst>
              <a:ext uri="{FF2B5EF4-FFF2-40B4-BE49-F238E27FC236}">
                <a16:creationId xmlns:a16="http://schemas.microsoft.com/office/drawing/2014/main" id="{E55A2ABE-81CA-0769-CE75-9E40DB9448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6C34CF-36DF-D78F-D0B3-6F0D9D4422B3}"/>
              </a:ext>
            </a:extLst>
          </p:cNvPr>
          <p:cNvSpPr>
            <a:spLocks noGrp="1"/>
          </p:cNvSpPr>
          <p:nvPr>
            <p:ph type="sldNum" sz="quarter" idx="12"/>
          </p:nvPr>
        </p:nvSpPr>
        <p:spPr/>
        <p:txBody>
          <a:bodyPr/>
          <a:lstStyle/>
          <a:p>
            <a:fld id="{E4DE52E3-1466-4E94-91D4-E0F96AF906E5}" type="slidenum">
              <a:rPr lang="en-US" smtClean="0"/>
              <a:t>‹#›</a:t>
            </a:fld>
            <a:endParaRPr lang="en-US"/>
          </a:p>
        </p:txBody>
      </p:sp>
    </p:spTree>
    <p:extLst>
      <p:ext uri="{BB962C8B-B14F-4D97-AF65-F5344CB8AC3E}">
        <p14:creationId xmlns:p14="http://schemas.microsoft.com/office/powerpoint/2010/main" val="26803025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FF676-0D21-A98D-3AD2-2FC41A5099C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F60FE7E-C9CF-8713-9DDC-054C58FF6E8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0647A3-0DB0-ADD0-59F8-091D0D039CA6}"/>
              </a:ext>
            </a:extLst>
          </p:cNvPr>
          <p:cNvSpPr>
            <a:spLocks noGrp="1"/>
          </p:cNvSpPr>
          <p:nvPr>
            <p:ph type="dt" sz="half" idx="10"/>
          </p:nvPr>
        </p:nvSpPr>
        <p:spPr/>
        <p:txBody>
          <a:bodyPr/>
          <a:lstStyle/>
          <a:p>
            <a:fld id="{CDBEB2B7-9391-42FF-B3E5-F12AC3C9E198}" type="datetimeFigureOut">
              <a:rPr lang="en-US" smtClean="0"/>
              <a:t>9/18/2025</a:t>
            </a:fld>
            <a:endParaRPr lang="en-US"/>
          </a:p>
        </p:txBody>
      </p:sp>
      <p:sp>
        <p:nvSpPr>
          <p:cNvPr id="5" name="Footer Placeholder 4">
            <a:extLst>
              <a:ext uri="{FF2B5EF4-FFF2-40B4-BE49-F238E27FC236}">
                <a16:creationId xmlns:a16="http://schemas.microsoft.com/office/drawing/2014/main" id="{DFD6847C-D2A3-6DDB-4A0C-433CE04FE40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352983-C8A1-9B21-8781-63110B362182}"/>
              </a:ext>
            </a:extLst>
          </p:cNvPr>
          <p:cNvSpPr>
            <a:spLocks noGrp="1"/>
          </p:cNvSpPr>
          <p:nvPr>
            <p:ph type="sldNum" sz="quarter" idx="12"/>
          </p:nvPr>
        </p:nvSpPr>
        <p:spPr/>
        <p:txBody>
          <a:bodyPr/>
          <a:lstStyle/>
          <a:p>
            <a:fld id="{E4DE52E3-1466-4E94-91D4-E0F96AF906E5}" type="slidenum">
              <a:rPr lang="en-US" smtClean="0"/>
              <a:t>‹#›</a:t>
            </a:fld>
            <a:endParaRPr lang="en-US"/>
          </a:p>
        </p:txBody>
      </p:sp>
    </p:spTree>
    <p:extLst>
      <p:ext uri="{BB962C8B-B14F-4D97-AF65-F5344CB8AC3E}">
        <p14:creationId xmlns:p14="http://schemas.microsoft.com/office/powerpoint/2010/main" val="30922205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DFAC59D-C9DF-CB63-8636-AA40C6357F2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EC3231D-BD80-8295-8E06-D43CCF57E7D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933F0D-47F6-3B71-B2A5-9B9B58C1129C}"/>
              </a:ext>
            </a:extLst>
          </p:cNvPr>
          <p:cNvSpPr>
            <a:spLocks noGrp="1"/>
          </p:cNvSpPr>
          <p:nvPr>
            <p:ph type="dt" sz="half" idx="10"/>
          </p:nvPr>
        </p:nvSpPr>
        <p:spPr/>
        <p:txBody>
          <a:bodyPr/>
          <a:lstStyle/>
          <a:p>
            <a:fld id="{CDBEB2B7-9391-42FF-B3E5-F12AC3C9E198}" type="datetimeFigureOut">
              <a:rPr lang="en-US" smtClean="0"/>
              <a:t>9/18/2025</a:t>
            </a:fld>
            <a:endParaRPr lang="en-US"/>
          </a:p>
        </p:txBody>
      </p:sp>
      <p:sp>
        <p:nvSpPr>
          <p:cNvPr id="5" name="Footer Placeholder 4">
            <a:extLst>
              <a:ext uri="{FF2B5EF4-FFF2-40B4-BE49-F238E27FC236}">
                <a16:creationId xmlns:a16="http://schemas.microsoft.com/office/drawing/2014/main" id="{916054FA-BDB5-49A7-9DFB-51A41889837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D8FF40-9678-A55C-B4B0-1DF1E9030690}"/>
              </a:ext>
            </a:extLst>
          </p:cNvPr>
          <p:cNvSpPr>
            <a:spLocks noGrp="1"/>
          </p:cNvSpPr>
          <p:nvPr>
            <p:ph type="sldNum" sz="quarter" idx="12"/>
          </p:nvPr>
        </p:nvSpPr>
        <p:spPr/>
        <p:txBody>
          <a:bodyPr/>
          <a:lstStyle/>
          <a:p>
            <a:fld id="{E4DE52E3-1466-4E94-91D4-E0F96AF906E5}" type="slidenum">
              <a:rPr lang="en-US" smtClean="0"/>
              <a:t>‹#›</a:t>
            </a:fld>
            <a:endParaRPr lang="en-US"/>
          </a:p>
        </p:txBody>
      </p:sp>
    </p:spTree>
    <p:extLst>
      <p:ext uri="{BB962C8B-B14F-4D97-AF65-F5344CB8AC3E}">
        <p14:creationId xmlns:p14="http://schemas.microsoft.com/office/powerpoint/2010/main" val="1856425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D04104-CBE3-BC20-976E-E6A08917BF4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0DFF1F5-42AF-7D02-2384-111A6BD456B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DEFF25-C293-72CB-3872-D0667344AFE7}"/>
              </a:ext>
            </a:extLst>
          </p:cNvPr>
          <p:cNvSpPr>
            <a:spLocks noGrp="1"/>
          </p:cNvSpPr>
          <p:nvPr>
            <p:ph type="dt" sz="half" idx="10"/>
          </p:nvPr>
        </p:nvSpPr>
        <p:spPr/>
        <p:txBody>
          <a:bodyPr/>
          <a:lstStyle/>
          <a:p>
            <a:fld id="{CDBEB2B7-9391-42FF-B3E5-F12AC3C9E198}" type="datetimeFigureOut">
              <a:rPr lang="en-US" smtClean="0"/>
              <a:t>9/18/2025</a:t>
            </a:fld>
            <a:endParaRPr lang="en-US"/>
          </a:p>
        </p:txBody>
      </p:sp>
      <p:sp>
        <p:nvSpPr>
          <p:cNvPr id="5" name="Footer Placeholder 4">
            <a:extLst>
              <a:ext uri="{FF2B5EF4-FFF2-40B4-BE49-F238E27FC236}">
                <a16:creationId xmlns:a16="http://schemas.microsoft.com/office/drawing/2014/main" id="{464F0D57-B2E2-DFBA-B0F3-F9C0ACBBA9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D055BE2-046C-A44F-E2D4-E28D141F5344}"/>
              </a:ext>
            </a:extLst>
          </p:cNvPr>
          <p:cNvSpPr>
            <a:spLocks noGrp="1"/>
          </p:cNvSpPr>
          <p:nvPr>
            <p:ph type="sldNum" sz="quarter" idx="12"/>
          </p:nvPr>
        </p:nvSpPr>
        <p:spPr/>
        <p:txBody>
          <a:bodyPr/>
          <a:lstStyle/>
          <a:p>
            <a:fld id="{E4DE52E3-1466-4E94-91D4-E0F96AF906E5}" type="slidenum">
              <a:rPr lang="en-US" smtClean="0"/>
              <a:t>‹#›</a:t>
            </a:fld>
            <a:endParaRPr lang="en-US"/>
          </a:p>
        </p:txBody>
      </p:sp>
    </p:spTree>
    <p:extLst>
      <p:ext uri="{BB962C8B-B14F-4D97-AF65-F5344CB8AC3E}">
        <p14:creationId xmlns:p14="http://schemas.microsoft.com/office/powerpoint/2010/main" val="3726735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6FA0FF-23F6-580B-7AD1-4090FDDABE0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B1812E1-C1DC-5DAB-500E-B0F0ADF6F1D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DB60EAE-47C3-775F-7DBA-C77102C55CC5}"/>
              </a:ext>
            </a:extLst>
          </p:cNvPr>
          <p:cNvSpPr>
            <a:spLocks noGrp="1"/>
          </p:cNvSpPr>
          <p:nvPr>
            <p:ph type="dt" sz="half" idx="10"/>
          </p:nvPr>
        </p:nvSpPr>
        <p:spPr/>
        <p:txBody>
          <a:bodyPr/>
          <a:lstStyle/>
          <a:p>
            <a:fld id="{CDBEB2B7-9391-42FF-B3E5-F12AC3C9E198}" type="datetimeFigureOut">
              <a:rPr lang="en-US" smtClean="0"/>
              <a:t>9/18/2025</a:t>
            </a:fld>
            <a:endParaRPr lang="en-US"/>
          </a:p>
        </p:txBody>
      </p:sp>
      <p:sp>
        <p:nvSpPr>
          <p:cNvPr id="5" name="Footer Placeholder 4">
            <a:extLst>
              <a:ext uri="{FF2B5EF4-FFF2-40B4-BE49-F238E27FC236}">
                <a16:creationId xmlns:a16="http://schemas.microsoft.com/office/drawing/2014/main" id="{60F86F11-68F8-BAF8-3B96-9005E2FBF1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04A9A4-C8EE-D01B-93E0-E47D90557B13}"/>
              </a:ext>
            </a:extLst>
          </p:cNvPr>
          <p:cNvSpPr>
            <a:spLocks noGrp="1"/>
          </p:cNvSpPr>
          <p:nvPr>
            <p:ph type="sldNum" sz="quarter" idx="12"/>
          </p:nvPr>
        </p:nvSpPr>
        <p:spPr/>
        <p:txBody>
          <a:bodyPr/>
          <a:lstStyle/>
          <a:p>
            <a:fld id="{E4DE52E3-1466-4E94-91D4-E0F96AF906E5}" type="slidenum">
              <a:rPr lang="en-US" smtClean="0"/>
              <a:t>‹#›</a:t>
            </a:fld>
            <a:endParaRPr lang="en-US"/>
          </a:p>
        </p:txBody>
      </p:sp>
    </p:spTree>
    <p:extLst>
      <p:ext uri="{BB962C8B-B14F-4D97-AF65-F5344CB8AC3E}">
        <p14:creationId xmlns:p14="http://schemas.microsoft.com/office/powerpoint/2010/main" val="35143938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92A70-D77D-E1EE-85E4-03040C381AB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4531AD0-9E26-F364-F9CD-F0E487DC8D2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0A5381E-5207-7511-F501-3996AAC8BC2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7964D4A-01BB-713D-276E-7A811D501A3D}"/>
              </a:ext>
            </a:extLst>
          </p:cNvPr>
          <p:cNvSpPr>
            <a:spLocks noGrp="1"/>
          </p:cNvSpPr>
          <p:nvPr>
            <p:ph type="dt" sz="half" idx="10"/>
          </p:nvPr>
        </p:nvSpPr>
        <p:spPr/>
        <p:txBody>
          <a:bodyPr/>
          <a:lstStyle/>
          <a:p>
            <a:fld id="{CDBEB2B7-9391-42FF-B3E5-F12AC3C9E198}" type="datetimeFigureOut">
              <a:rPr lang="en-US" smtClean="0"/>
              <a:t>9/18/2025</a:t>
            </a:fld>
            <a:endParaRPr lang="en-US"/>
          </a:p>
        </p:txBody>
      </p:sp>
      <p:sp>
        <p:nvSpPr>
          <p:cNvPr id="6" name="Footer Placeholder 5">
            <a:extLst>
              <a:ext uri="{FF2B5EF4-FFF2-40B4-BE49-F238E27FC236}">
                <a16:creationId xmlns:a16="http://schemas.microsoft.com/office/drawing/2014/main" id="{96721434-5408-3B93-1B8E-208688DB4F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9AC0255-4627-F54D-227F-61F1706A9C89}"/>
              </a:ext>
            </a:extLst>
          </p:cNvPr>
          <p:cNvSpPr>
            <a:spLocks noGrp="1"/>
          </p:cNvSpPr>
          <p:nvPr>
            <p:ph type="sldNum" sz="quarter" idx="12"/>
          </p:nvPr>
        </p:nvSpPr>
        <p:spPr/>
        <p:txBody>
          <a:bodyPr/>
          <a:lstStyle/>
          <a:p>
            <a:fld id="{E4DE52E3-1466-4E94-91D4-E0F96AF906E5}" type="slidenum">
              <a:rPr lang="en-US" smtClean="0"/>
              <a:t>‹#›</a:t>
            </a:fld>
            <a:endParaRPr lang="en-US"/>
          </a:p>
        </p:txBody>
      </p:sp>
    </p:spTree>
    <p:extLst>
      <p:ext uri="{BB962C8B-B14F-4D97-AF65-F5344CB8AC3E}">
        <p14:creationId xmlns:p14="http://schemas.microsoft.com/office/powerpoint/2010/main" val="2504502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DB61FA-5BAB-D120-2EC8-BC512644E7C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130FB4C-FA67-2226-4148-49F1C583650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CBB0D18-A019-4A57-26D4-DD68E4E6D6A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32B96AC-770F-0678-ED7A-5FF057C239D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03385F5-E88D-FE42-30CD-80B41A0960B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D5CC70B-3682-0893-EDE6-DE38BC0CFCA1}"/>
              </a:ext>
            </a:extLst>
          </p:cNvPr>
          <p:cNvSpPr>
            <a:spLocks noGrp="1"/>
          </p:cNvSpPr>
          <p:nvPr>
            <p:ph type="dt" sz="half" idx="10"/>
          </p:nvPr>
        </p:nvSpPr>
        <p:spPr/>
        <p:txBody>
          <a:bodyPr/>
          <a:lstStyle/>
          <a:p>
            <a:fld id="{CDBEB2B7-9391-42FF-B3E5-F12AC3C9E198}" type="datetimeFigureOut">
              <a:rPr lang="en-US" smtClean="0"/>
              <a:t>9/18/2025</a:t>
            </a:fld>
            <a:endParaRPr lang="en-US"/>
          </a:p>
        </p:txBody>
      </p:sp>
      <p:sp>
        <p:nvSpPr>
          <p:cNvPr id="8" name="Footer Placeholder 7">
            <a:extLst>
              <a:ext uri="{FF2B5EF4-FFF2-40B4-BE49-F238E27FC236}">
                <a16:creationId xmlns:a16="http://schemas.microsoft.com/office/drawing/2014/main" id="{D4F61D4E-839F-DD45-BA4B-48E59952A43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480CE1D-8D30-EF18-B9A3-F7BE6DE533E8}"/>
              </a:ext>
            </a:extLst>
          </p:cNvPr>
          <p:cNvSpPr>
            <a:spLocks noGrp="1"/>
          </p:cNvSpPr>
          <p:nvPr>
            <p:ph type="sldNum" sz="quarter" idx="12"/>
          </p:nvPr>
        </p:nvSpPr>
        <p:spPr/>
        <p:txBody>
          <a:bodyPr/>
          <a:lstStyle/>
          <a:p>
            <a:fld id="{E4DE52E3-1466-4E94-91D4-E0F96AF906E5}" type="slidenum">
              <a:rPr lang="en-US" smtClean="0"/>
              <a:t>‹#›</a:t>
            </a:fld>
            <a:endParaRPr lang="en-US"/>
          </a:p>
        </p:txBody>
      </p:sp>
    </p:spTree>
    <p:extLst>
      <p:ext uri="{BB962C8B-B14F-4D97-AF65-F5344CB8AC3E}">
        <p14:creationId xmlns:p14="http://schemas.microsoft.com/office/powerpoint/2010/main" val="3445382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8196E-9E38-998C-99B8-931A1788966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2077ED1-BDB7-1253-041D-F9EE0B586F3D}"/>
              </a:ext>
            </a:extLst>
          </p:cNvPr>
          <p:cNvSpPr>
            <a:spLocks noGrp="1"/>
          </p:cNvSpPr>
          <p:nvPr>
            <p:ph type="dt" sz="half" idx="10"/>
          </p:nvPr>
        </p:nvSpPr>
        <p:spPr/>
        <p:txBody>
          <a:bodyPr/>
          <a:lstStyle/>
          <a:p>
            <a:fld id="{CDBEB2B7-9391-42FF-B3E5-F12AC3C9E198}" type="datetimeFigureOut">
              <a:rPr lang="en-US" smtClean="0"/>
              <a:t>9/18/2025</a:t>
            </a:fld>
            <a:endParaRPr lang="en-US"/>
          </a:p>
        </p:txBody>
      </p:sp>
      <p:sp>
        <p:nvSpPr>
          <p:cNvPr id="4" name="Footer Placeholder 3">
            <a:extLst>
              <a:ext uri="{FF2B5EF4-FFF2-40B4-BE49-F238E27FC236}">
                <a16:creationId xmlns:a16="http://schemas.microsoft.com/office/drawing/2014/main" id="{CF7DD56A-0813-8E4E-7FDE-5C853343A01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DDEAB15-229D-7A10-E3CD-16A45BA33BCA}"/>
              </a:ext>
            </a:extLst>
          </p:cNvPr>
          <p:cNvSpPr>
            <a:spLocks noGrp="1"/>
          </p:cNvSpPr>
          <p:nvPr>
            <p:ph type="sldNum" sz="quarter" idx="12"/>
          </p:nvPr>
        </p:nvSpPr>
        <p:spPr/>
        <p:txBody>
          <a:bodyPr/>
          <a:lstStyle/>
          <a:p>
            <a:fld id="{E4DE52E3-1466-4E94-91D4-E0F96AF906E5}" type="slidenum">
              <a:rPr lang="en-US" smtClean="0"/>
              <a:t>‹#›</a:t>
            </a:fld>
            <a:endParaRPr lang="en-US"/>
          </a:p>
        </p:txBody>
      </p:sp>
    </p:spTree>
    <p:extLst>
      <p:ext uri="{BB962C8B-B14F-4D97-AF65-F5344CB8AC3E}">
        <p14:creationId xmlns:p14="http://schemas.microsoft.com/office/powerpoint/2010/main" val="18692725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DBEEC91-A0F1-A148-29B9-FDC5A0D4881C}"/>
              </a:ext>
            </a:extLst>
          </p:cNvPr>
          <p:cNvSpPr>
            <a:spLocks noGrp="1"/>
          </p:cNvSpPr>
          <p:nvPr>
            <p:ph type="dt" sz="half" idx="10"/>
          </p:nvPr>
        </p:nvSpPr>
        <p:spPr/>
        <p:txBody>
          <a:bodyPr/>
          <a:lstStyle/>
          <a:p>
            <a:fld id="{CDBEB2B7-9391-42FF-B3E5-F12AC3C9E198}" type="datetimeFigureOut">
              <a:rPr lang="en-US" smtClean="0"/>
              <a:t>9/18/2025</a:t>
            </a:fld>
            <a:endParaRPr lang="en-US"/>
          </a:p>
        </p:txBody>
      </p:sp>
      <p:sp>
        <p:nvSpPr>
          <p:cNvPr id="3" name="Footer Placeholder 2">
            <a:extLst>
              <a:ext uri="{FF2B5EF4-FFF2-40B4-BE49-F238E27FC236}">
                <a16:creationId xmlns:a16="http://schemas.microsoft.com/office/drawing/2014/main" id="{7922BE54-F076-FF5D-0CB6-D44E8CBAFC0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95E658B-B1F2-3C92-FC98-E412E8F3EE9E}"/>
              </a:ext>
            </a:extLst>
          </p:cNvPr>
          <p:cNvSpPr>
            <a:spLocks noGrp="1"/>
          </p:cNvSpPr>
          <p:nvPr>
            <p:ph type="sldNum" sz="quarter" idx="12"/>
          </p:nvPr>
        </p:nvSpPr>
        <p:spPr/>
        <p:txBody>
          <a:bodyPr/>
          <a:lstStyle/>
          <a:p>
            <a:fld id="{E4DE52E3-1466-4E94-91D4-E0F96AF906E5}" type="slidenum">
              <a:rPr lang="en-US" smtClean="0"/>
              <a:t>‹#›</a:t>
            </a:fld>
            <a:endParaRPr lang="en-US"/>
          </a:p>
        </p:txBody>
      </p:sp>
    </p:spTree>
    <p:extLst>
      <p:ext uri="{BB962C8B-B14F-4D97-AF65-F5344CB8AC3E}">
        <p14:creationId xmlns:p14="http://schemas.microsoft.com/office/powerpoint/2010/main" val="33835040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0DB76-EF53-6CC2-86BB-29490524B6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B7E412C-FCDA-022C-C45C-69210A5B409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DF7E430-B0A2-534F-2642-C10E25E0B1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98679BD-BDFF-2EA9-D2D1-AF5231CCC7E0}"/>
              </a:ext>
            </a:extLst>
          </p:cNvPr>
          <p:cNvSpPr>
            <a:spLocks noGrp="1"/>
          </p:cNvSpPr>
          <p:nvPr>
            <p:ph type="dt" sz="half" idx="10"/>
          </p:nvPr>
        </p:nvSpPr>
        <p:spPr/>
        <p:txBody>
          <a:bodyPr/>
          <a:lstStyle/>
          <a:p>
            <a:fld id="{CDBEB2B7-9391-42FF-B3E5-F12AC3C9E198}" type="datetimeFigureOut">
              <a:rPr lang="en-US" smtClean="0"/>
              <a:t>9/18/2025</a:t>
            </a:fld>
            <a:endParaRPr lang="en-US"/>
          </a:p>
        </p:txBody>
      </p:sp>
      <p:sp>
        <p:nvSpPr>
          <p:cNvPr id="6" name="Footer Placeholder 5">
            <a:extLst>
              <a:ext uri="{FF2B5EF4-FFF2-40B4-BE49-F238E27FC236}">
                <a16:creationId xmlns:a16="http://schemas.microsoft.com/office/drawing/2014/main" id="{96073366-7A55-7B7B-F60E-FCB7D26BAA5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0DCAE02-18AC-796B-CE00-C4F1B6869D54}"/>
              </a:ext>
            </a:extLst>
          </p:cNvPr>
          <p:cNvSpPr>
            <a:spLocks noGrp="1"/>
          </p:cNvSpPr>
          <p:nvPr>
            <p:ph type="sldNum" sz="quarter" idx="12"/>
          </p:nvPr>
        </p:nvSpPr>
        <p:spPr/>
        <p:txBody>
          <a:bodyPr/>
          <a:lstStyle/>
          <a:p>
            <a:fld id="{E4DE52E3-1466-4E94-91D4-E0F96AF906E5}" type="slidenum">
              <a:rPr lang="en-US" smtClean="0"/>
              <a:t>‹#›</a:t>
            </a:fld>
            <a:endParaRPr lang="en-US"/>
          </a:p>
        </p:txBody>
      </p:sp>
    </p:spTree>
    <p:extLst>
      <p:ext uri="{BB962C8B-B14F-4D97-AF65-F5344CB8AC3E}">
        <p14:creationId xmlns:p14="http://schemas.microsoft.com/office/powerpoint/2010/main" val="161986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5A0518-0DC6-6EEE-C1D1-3B1DE9E61A1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5041B78-FB41-7003-8E07-81D0B1D4777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2789DA6-177F-5208-D0A2-5F687B049C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6116319-D751-DACE-0A85-62BB45A177C8}"/>
              </a:ext>
            </a:extLst>
          </p:cNvPr>
          <p:cNvSpPr>
            <a:spLocks noGrp="1"/>
          </p:cNvSpPr>
          <p:nvPr>
            <p:ph type="dt" sz="half" idx="10"/>
          </p:nvPr>
        </p:nvSpPr>
        <p:spPr/>
        <p:txBody>
          <a:bodyPr/>
          <a:lstStyle/>
          <a:p>
            <a:fld id="{CDBEB2B7-9391-42FF-B3E5-F12AC3C9E198}" type="datetimeFigureOut">
              <a:rPr lang="en-US" smtClean="0"/>
              <a:t>9/18/2025</a:t>
            </a:fld>
            <a:endParaRPr lang="en-US"/>
          </a:p>
        </p:txBody>
      </p:sp>
      <p:sp>
        <p:nvSpPr>
          <p:cNvPr id="6" name="Footer Placeholder 5">
            <a:extLst>
              <a:ext uri="{FF2B5EF4-FFF2-40B4-BE49-F238E27FC236}">
                <a16:creationId xmlns:a16="http://schemas.microsoft.com/office/drawing/2014/main" id="{35657C29-CEAE-9187-211A-68EFF643AEC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2E8BD1D-A7DD-36C8-509B-D83504C92E79}"/>
              </a:ext>
            </a:extLst>
          </p:cNvPr>
          <p:cNvSpPr>
            <a:spLocks noGrp="1"/>
          </p:cNvSpPr>
          <p:nvPr>
            <p:ph type="sldNum" sz="quarter" idx="12"/>
          </p:nvPr>
        </p:nvSpPr>
        <p:spPr/>
        <p:txBody>
          <a:bodyPr/>
          <a:lstStyle/>
          <a:p>
            <a:fld id="{E4DE52E3-1466-4E94-91D4-E0F96AF906E5}" type="slidenum">
              <a:rPr lang="en-US" smtClean="0"/>
              <a:t>‹#›</a:t>
            </a:fld>
            <a:endParaRPr lang="en-US"/>
          </a:p>
        </p:txBody>
      </p:sp>
    </p:spTree>
    <p:extLst>
      <p:ext uri="{BB962C8B-B14F-4D97-AF65-F5344CB8AC3E}">
        <p14:creationId xmlns:p14="http://schemas.microsoft.com/office/powerpoint/2010/main" val="20523076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4931198-1205-CB8F-9697-C0FF988D8E9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7A15FF9-85BF-D15B-52AD-C6DEEA241CC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2733C6-206C-2DCA-E8BC-EEE83A50FD4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DBEB2B7-9391-42FF-B3E5-F12AC3C9E198}" type="datetimeFigureOut">
              <a:rPr lang="en-US" smtClean="0"/>
              <a:t>9/18/2025</a:t>
            </a:fld>
            <a:endParaRPr lang="en-US"/>
          </a:p>
        </p:txBody>
      </p:sp>
      <p:sp>
        <p:nvSpPr>
          <p:cNvPr id="5" name="Footer Placeholder 4">
            <a:extLst>
              <a:ext uri="{FF2B5EF4-FFF2-40B4-BE49-F238E27FC236}">
                <a16:creationId xmlns:a16="http://schemas.microsoft.com/office/drawing/2014/main" id="{2A089652-6A9F-248C-B536-E062AF4FAB6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EE923792-3016-8465-C266-9ABD8BE43AD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4DE52E3-1466-4E94-91D4-E0F96AF906E5}" type="slidenum">
              <a:rPr lang="en-US" smtClean="0"/>
              <a:t>‹#›</a:t>
            </a:fld>
            <a:endParaRPr lang="en-US"/>
          </a:p>
        </p:txBody>
      </p:sp>
    </p:spTree>
    <p:extLst>
      <p:ext uri="{BB962C8B-B14F-4D97-AF65-F5344CB8AC3E}">
        <p14:creationId xmlns:p14="http://schemas.microsoft.com/office/powerpoint/2010/main" val="13946774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google.com/search?rlz=1C1GCEA_enUS1030US1031&amp;cs=0&amp;sca_esv=5a0e77f2f4503fe9&amp;sxsrf=AE3TifPqTzucMOw4VLwoYAmvfOc_-sbspA%3A1758224549550&amp;q=DEMO&amp;sa=X&amp;ved=2ahUKEwj5g7vtiOOPAxXMFFkFHbNYEv8QxccNegQIAhAD&amp;mstk=AUtExfCULTJBGwOFvcngDIx2E8qJIKPhU2kotNoGecC6NakXzMwGL_EAlRtTSG3LI2iMOEXxD0p7TJsXQiuWHkgqkbnBTvA9WlpOUE8_7fednpZo8gS8xdX0oFS2GydXlJR_cLARMnrJ6zJQZAQZ4w5gjEOAeuMDjf4S-BnliPoVFOmhb7jBHKgMK6FbQlZ-URe2ejpBNEi0WtEWVHDrNmYAbxtk0GaH7zmjIN-IbKveD_xxNmWCLMIlUsvs_XyFm7HJC_HhfPJeQh_e96BukiS3rKuH&amp;csui=3" TargetMode="External"/><Relationship Id="rId2" Type="http://schemas.openxmlformats.org/officeDocument/2006/relationships/hyperlink" Target="https://www.google.com/search?rlz=1C1GCEA_enUS1030US1031&amp;cs=0&amp;sca_esv=5a0e77f2f4503fe9&amp;sxsrf=AE3TifPqTzucMOw4VLwoYAmvfOc_-sbspA%3A1758224549550&amp;q=ITER&amp;sa=X&amp;ved=2ahUKEwj5g7vtiOOPAxXMFFkFHbNYEv8QxccNegQIAhAC&amp;mstk=AUtExfCULTJBGwOFvcngDIx2E8qJIKPhU2kotNoGecC6NakXzMwGL_EAlRtTSG3LI2iMOEXxD0p7TJsXQiuWHkgqkbnBTvA9WlpOUE8_7fednpZo8gS8xdX0oFS2GydXlJR_cLARMnrJ6zJQZAQZ4w5gjEOAeuMDjf4S-BnliPoVFOmhb7jBHKgMK6FbQlZ-URe2ejpBNEi0WtEWVHDrNmYAbxtk0GaH7zmjIN-IbKveD_xxNmWCLMIlUsvs_XyFm7HJC_HhfPJeQh_e96BukiS3rKuH&amp;csui=3" TargetMode="Externa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hyperlink" Target="https://www.google.com/search?rlz=1C1GCEA_enUS1030US1031&amp;cs=0&amp;sca_esv=5a0e77f2f4503fe9&amp;sxsrf=AE3TifPqTzucMOw4VLwoYAmvfOc_-sbspA%3A1758224549550&amp;q=Commonwealth+Fusion+Systems&amp;sa=X&amp;ved=2ahUKEwj5g7vtiOOPAxXMFFkFHbNYEv8QxccNegQIBBAB&amp;mstk=AUtExfCULTJBGwOFvcngDIx2E8qJIKPhU2kotNoGecC6NakXzMwGL_EAlRtTSG3LI2iMOEXxD0p7TJsXQiuWHkgqkbnBTvA9WlpOUE8_7fednpZo8gS8xdX0oFS2GydXlJR_cLARMnrJ6zJQZAQZ4w5gjEOAeuMDjf4S-BnliPoVFOmhb7jBHKgMK6FbQlZ-URe2ejpBNEi0WtEWVHDrNmYAbxtk0GaH7zmjIN-IbKveD_xxNmWCLMIlUsvs_XyFm7HJC_HhfPJeQh_e96BukiS3rKuH&amp;csui=3"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hyperlink" Target="https://www.google.com/search?rlz=1C1GCEA_enUS1030US1031&amp;cs=0&amp;sca_esv=65ee6f8ee085b56e&amp;sxsrf=AE3TifPShNdT46e4v_iK8EkwPrHbgM-xMw%3A1756474978065&amp;q=Yamal+peninsulas&amp;sa=X&amp;ved=2ahUKEwjxvbyYk7CPAxVIKlkFHZL-OXYQxccNegQIHRAC&amp;mstk=AUtExfDEVbO_1Ziz69ZsMZEviF3IaZG0lI5jLiV7a1I56UuYoUGccdnIEensrqQ0N6BtNMI2v7j7FYcRqvpAdSxlX80UXVBrCmHykv6FbGcjSt7oh2I6ws_Kcj5q24x45d32GOjAHdH9PA0w4ojPwf5wNte3GbMymgaLHLddYj_4QVQuqzQ&amp;csui=3" TargetMode="External"/><Relationship Id="rId7" Type="http://schemas.openxmlformats.org/officeDocument/2006/relationships/hyperlink" Target="https://www.google.com/search?rlz=1C1GCEA_enUS1030US1031&amp;cs=0&amp;sca_esv=65ee6f8ee085b56e&amp;sxsrf=AE3TifPShNdT46e4v_iK8EkwPrHbgM-xMw%3A1756474978065&amp;q=Kamchatka+Peninsula&amp;sa=X&amp;ved=2ahUKEwjxvbyYk7CPAxVIKlkFHZL-OXYQxccNegQIHRAG&amp;mstk=AUtExfDEVbO_1Ziz69ZsMZEviF3IaZG0lI5jLiV7a1I56UuYoUGccdnIEensrqQ0N6BtNMI2v7j7FYcRqvpAdSxlX80UXVBrCmHykv6FbGcjSt7oh2I6ws_Kcj5q24x45d32GOjAHdH9PA0w4ojPwf5wNte3GbMymgaLHLddYj_4QVQuqzQ&amp;csui=3" TargetMode="External"/><Relationship Id="rId2" Type="http://schemas.openxmlformats.org/officeDocument/2006/relationships/hyperlink" Target="https://www.google.com/search?rlz=1C1GCEA_enUS1030US1031&amp;cs=0&amp;sca_esv=65ee6f8ee085b56e&amp;sxsrf=AE3TifPShNdT46e4v_iK8EkwPrHbgM-xMw%3A1756474978065&amp;q=Kola&amp;sa=X&amp;ved=2ahUKEwjxvbyYk7CPAxVIKlkFHZL-OXYQxccNegQIHRAB&amp;mstk=AUtExfDEVbO_1Ziz69ZsMZEviF3IaZG0lI5jLiV7a1I56UuYoUGccdnIEensrqQ0N6BtNMI2v7j7FYcRqvpAdSxlX80UXVBrCmHykv6FbGcjSt7oh2I6ws_Kcj5q24x45d32GOjAHdH9PA0w4ojPwf5wNte3GbMymgaLHLddYj_4QVQuqzQ&amp;csui=3" TargetMode="External"/><Relationship Id="rId1" Type="http://schemas.openxmlformats.org/officeDocument/2006/relationships/slideLayout" Target="../slideLayouts/slideLayout2.xml"/><Relationship Id="rId6" Type="http://schemas.openxmlformats.org/officeDocument/2006/relationships/hyperlink" Target="https://www.google.com/search?rlz=1C1GCEA_enUS1030US1031&amp;cs=0&amp;sca_esv=65ee6f8ee085b56e&amp;sxsrf=AE3TifPShNdT46e4v_iK8EkwPrHbgM-xMw%3A1756474978065&amp;q=Vilyuchinsk&amp;sa=X&amp;ved=2ahUKEwjxvbyYk7CPAxVIKlkFHZL-OXYQxccNegQIHRAF&amp;mstk=AUtExfDEVbO_1Ziz69ZsMZEviF3IaZG0lI5jLiV7a1I56UuYoUGccdnIEensrqQ0N6BtNMI2v7j7FYcRqvpAdSxlX80UXVBrCmHykv6FbGcjSt7oh2I6ws_Kcj5q24x45d32GOjAHdH9PA0w4ojPwf5wNte3GbMymgaLHLddYj_4QVQuqzQ&amp;csui=3" TargetMode="External"/><Relationship Id="rId5" Type="http://schemas.openxmlformats.org/officeDocument/2006/relationships/hyperlink" Target="https://www.google.com/search?rlz=1C1GCEA_enUS1030US1031&amp;cs=0&amp;sca_esv=65ee6f8ee085b56e&amp;sxsrf=AE3TifPShNdT46e4v_iK8EkwPrHbgM-xMw%3A1756474978065&amp;q=Taymyr+Peninsula&amp;sa=X&amp;ved=2ahUKEwjxvbyYk7CPAxVIKlkFHZL-OXYQxccNegQIHRAE&amp;mstk=AUtExfDEVbO_1Ziz69ZsMZEviF3IaZG0lI5jLiV7a1I56UuYoUGccdnIEensrqQ0N6BtNMI2v7j7FYcRqvpAdSxlX80UXVBrCmHykv6FbGcjSt7oh2I6ws_Kcj5q24x45d32GOjAHdH9PA0w4ojPwf5wNte3GbMymgaLHLddYj_4QVQuqzQ&amp;csui=3" TargetMode="External"/><Relationship Id="rId4" Type="http://schemas.openxmlformats.org/officeDocument/2006/relationships/hyperlink" Target="https://www.google.com/search?rlz=1C1GCEA_enUS1030US1031&amp;cs=0&amp;sca_esv=65ee6f8ee085b56e&amp;sxsrf=AE3TifPShNdT46e4v_iK8EkwPrHbgM-xMw%3A1756474978065&amp;q=Dudinka&amp;sa=X&amp;ved=2ahUKEwjxvbyYk7CPAxVIKlkFHZL-OXYQxccNegQIHRAD&amp;mstk=AUtExfDEVbO_1Ziz69ZsMZEviF3IaZG0lI5jLiV7a1I56UuYoUGccdnIEensrqQ0N6BtNMI2v7j7FYcRqvpAdSxlX80UXVBrCmHykv6FbGcjSt7oh2I6ws_Kcj5q24x45d32GOjAHdH9PA0w4ojPwf5wNte3GbMymgaLHLddYj_4QVQuqzQ&amp;csui=3"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554D0-2466-C869-2548-2EC7EE09EE71}"/>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5B5421B0-C83C-72A6-F46F-CD219D05A656}"/>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30464899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F25EE4-390D-3150-9690-775C0432A116}"/>
              </a:ext>
            </a:extLst>
          </p:cNvPr>
          <p:cNvSpPr>
            <a:spLocks noGrp="1"/>
          </p:cNvSpPr>
          <p:nvPr>
            <p:ph type="title"/>
          </p:nvPr>
        </p:nvSpPr>
        <p:spPr/>
        <p:txBody>
          <a:bodyPr/>
          <a:lstStyle/>
          <a:p>
            <a:r>
              <a:rPr lang="en-US" dirty="0"/>
              <a:t>TRISO</a:t>
            </a:r>
          </a:p>
        </p:txBody>
      </p:sp>
      <p:sp>
        <p:nvSpPr>
          <p:cNvPr id="3" name="Content Placeholder 2">
            <a:extLst>
              <a:ext uri="{FF2B5EF4-FFF2-40B4-BE49-F238E27FC236}">
                <a16:creationId xmlns:a16="http://schemas.microsoft.com/office/drawing/2014/main" id="{26C2062E-7EFC-C2BF-D432-ED875D8787C7}"/>
              </a:ext>
            </a:extLst>
          </p:cNvPr>
          <p:cNvSpPr>
            <a:spLocks noGrp="1"/>
          </p:cNvSpPr>
          <p:nvPr>
            <p:ph idx="1"/>
          </p:nvPr>
        </p:nvSpPr>
        <p:spPr/>
        <p:txBody>
          <a:bodyPr>
            <a:normAutofit fontScale="85000" lnSpcReduction="20000"/>
          </a:bodyPr>
          <a:lstStyle/>
          <a:p>
            <a:r>
              <a:rPr lang="en-US" dirty="0"/>
              <a:t>It is not that TRISO fuel is inherently difficult to make, but rather that it is a complex and highly specialized process that is currently very expensive and difficult to execute at a large scale. The main challenges involve achieving the required extremely high quality control for billions of individual fuel particles and establishing a reliable supply chain for the necessary materials.</a:t>
            </a:r>
          </a:p>
          <a:p>
            <a:r>
              <a:rPr lang="en-US" dirty="0"/>
              <a:t>The supply chain for TRISO fuel is currently limited and uncertain, which increases costs and complicates scaling up production. </a:t>
            </a:r>
          </a:p>
          <a:p>
            <a:r>
              <a:rPr lang="en-US" dirty="0"/>
              <a:t>High-assay low-enriched uranium (HALEU): TRISO fuel often uses HALEU, which is more highly enriched than standard reactor fuel. The infrastructure for producing HALEU is still developing and faces a "chicken-and-egg" situation, where producers are hesitant to invest without a clear demand signal</a:t>
            </a:r>
          </a:p>
          <a:p>
            <a:r>
              <a:rPr lang="en-US" dirty="0"/>
              <a:t>Specialized equipment: The unique fluidized beds and other equipment needed for TRISO production have not yet been produced at an industrial scale, contributing to the high costs</a:t>
            </a:r>
          </a:p>
        </p:txBody>
      </p:sp>
    </p:spTree>
    <p:extLst>
      <p:ext uri="{BB962C8B-B14F-4D97-AF65-F5344CB8AC3E}">
        <p14:creationId xmlns:p14="http://schemas.microsoft.com/office/powerpoint/2010/main" val="37674580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9995E-5FF6-4742-FC12-49BD63BC312D}"/>
              </a:ext>
            </a:extLst>
          </p:cNvPr>
          <p:cNvSpPr>
            <a:spLocks noGrp="1"/>
          </p:cNvSpPr>
          <p:nvPr>
            <p:ph type="title"/>
          </p:nvPr>
        </p:nvSpPr>
        <p:spPr/>
        <p:txBody>
          <a:bodyPr/>
          <a:lstStyle/>
          <a:p>
            <a:r>
              <a:rPr lang="en-US" dirty="0"/>
              <a:t>Fusion</a:t>
            </a:r>
          </a:p>
        </p:txBody>
      </p:sp>
      <p:sp>
        <p:nvSpPr>
          <p:cNvPr id="3" name="Content Placeholder 2">
            <a:extLst>
              <a:ext uri="{FF2B5EF4-FFF2-40B4-BE49-F238E27FC236}">
                <a16:creationId xmlns:a16="http://schemas.microsoft.com/office/drawing/2014/main" id="{33A5D48C-3A6E-48EC-FAAB-B1555F4FE2CA}"/>
              </a:ext>
            </a:extLst>
          </p:cNvPr>
          <p:cNvSpPr>
            <a:spLocks noGrp="1"/>
          </p:cNvSpPr>
          <p:nvPr>
            <p:ph idx="1"/>
          </p:nvPr>
        </p:nvSpPr>
        <p:spPr/>
        <p:txBody>
          <a:bodyPr>
            <a:normAutofit fontScale="62500" lnSpcReduction="20000"/>
          </a:bodyPr>
          <a:lstStyle/>
          <a:p>
            <a:r>
              <a:rPr lang="en-US" dirty="0"/>
              <a:t>Sept 18, 2025 Congressional hearing on fusion technology indicated that fusion electricity might provide baseload to the grid in the 2030s at the earliest; significant investment is needed maintain this timeline or to move it closer in time</a:t>
            </a:r>
          </a:p>
          <a:p>
            <a:r>
              <a:rPr lang="en-US" b="0" i="0" dirty="0">
                <a:solidFill>
                  <a:srgbClr val="001D35"/>
                </a:solidFill>
                <a:effectLst/>
                <a:latin typeface="Google Sans"/>
              </a:rPr>
              <a:t>While ambitious claims suggest commercial fusion power in the late 2020s or early 2030s, the scientific consensus points to widespread grid integration occurring much later, likely after 2050 or 2060. </a:t>
            </a:r>
          </a:p>
          <a:p>
            <a:r>
              <a:rPr lang="en-US" b="0" i="0" dirty="0">
                <a:solidFill>
                  <a:srgbClr val="001D35"/>
                </a:solidFill>
                <a:effectLst/>
                <a:latin typeface="Google Sans"/>
              </a:rPr>
              <a:t>Key milestones include the </a:t>
            </a:r>
            <a:r>
              <a:rPr lang="en-US" b="0" i="0" dirty="0">
                <a:solidFill>
                  <a:srgbClr val="001D35"/>
                </a:solidFill>
                <a:effectLst/>
                <a:latin typeface="Google Sans"/>
                <a:hlinkClick r:id="rId2"/>
              </a:rPr>
              <a:t>ITER</a:t>
            </a:r>
            <a:r>
              <a:rPr lang="en-US" b="0" i="0" dirty="0">
                <a:solidFill>
                  <a:srgbClr val="001D35"/>
                </a:solidFill>
                <a:effectLst/>
                <a:latin typeface="Google Sans"/>
              </a:rPr>
              <a:t> project targeting net-energy operation in the mid-2030s, followed by the </a:t>
            </a:r>
            <a:r>
              <a:rPr lang="en-US" b="0" i="0" dirty="0">
                <a:solidFill>
                  <a:srgbClr val="001D35"/>
                </a:solidFill>
                <a:effectLst/>
                <a:latin typeface="Google Sans"/>
                <a:hlinkClick r:id="rId3"/>
              </a:rPr>
              <a:t>DEMO</a:t>
            </a:r>
            <a:r>
              <a:rPr lang="en-US" b="0" i="0" dirty="0">
                <a:solidFill>
                  <a:srgbClr val="001D35"/>
                </a:solidFill>
                <a:effectLst/>
                <a:latin typeface="Google Sans"/>
              </a:rPr>
              <a:t> prototype in the 2050s. </a:t>
            </a:r>
          </a:p>
          <a:p>
            <a:pPr lvl="1"/>
            <a:r>
              <a:rPr lang="en-US" b="0" i="0" dirty="0">
                <a:solidFill>
                  <a:srgbClr val="001D35"/>
                </a:solidFill>
                <a:effectLst/>
                <a:latin typeface="Google Sans"/>
              </a:rPr>
              <a:t>ITER: The international research project in France plans for net-energy-profitable operation around 2035, leading to a full-scale commercial prototype (DEMO). </a:t>
            </a:r>
          </a:p>
          <a:p>
            <a:pPr lvl="1"/>
            <a:r>
              <a:rPr lang="en-US" b="0" i="0" dirty="0">
                <a:solidFill>
                  <a:srgbClr val="001D35"/>
                </a:solidFill>
                <a:effectLst/>
                <a:latin typeface="Google Sans"/>
              </a:rPr>
              <a:t>A "DEMO fusion test" refers to the tests conducted by DEMO (</a:t>
            </a:r>
            <a:r>
              <a:rPr lang="en-US" b="0" i="0" dirty="0" err="1">
                <a:solidFill>
                  <a:srgbClr val="001D35"/>
                </a:solidFill>
                <a:effectLst/>
                <a:latin typeface="Google Sans"/>
              </a:rPr>
              <a:t>DEMOnstration</a:t>
            </a:r>
            <a:r>
              <a:rPr lang="en-US" b="0" i="0" dirty="0">
                <a:solidFill>
                  <a:srgbClr val="001D35"/>
                </a:solidFill>
                <a:effectLst/>
                <a:latin typeface="Google Sans"/>
              </a:rPr>
              <a:t> Power Plant)-class nuclear fusion reactors, which are designed to be the next step after the ITER experiment. These tests aim to demonstrate the net production of electricity from a sustained nuclear fusion reaction, moving beyond proving the scientific feasibility of fusion to proving its commercial viability. While ITER will show net energy from fusion, DEMO will focus on creating a full power plant concept that can produce electricity for the grid. </a:t>
            </a:r>
          </a:p>
          <a:p>
            <a:r>
              <a:rPr lang="en-US" b="0" i="0" dirty="0">
                <a:solidFill>
                  <a:srgbClr val="001D35"/>
                </a:solidFill>
                <a:effectLst/>
                <a:latin typeface="Google Sans"/>
              </a:rPr>
              <a:t>Private companies like </a:t>
            </a:r>
            <a:r>
              <a:rPr lang="en-US" b="0" i="0" dirty="0">
                <a:solidFill>
                  <a:srgbClr val="001D35"/>
                </a:solidFill>
                <a:effectLst/>
                <a:latin typeface="Google Sans"/>
                <a:hlinkClick r:id="rId4"/>
              </a:rPr>
              <a:t>Commonwealth Fusion Systems</a:t>
            </a:r>
            <a:r>
              <a:rPr lang="en-US" b="0" i="0" dirty="0">
                <a:solidFill>
                  <a:srgbClr val="001D35"/>
                </a:solidFill>
                <a:effectLst/>
                <a:latin typeface="Google Sans"/>
              </a:rPr>
              <a:t> (CFS) aim for pilot plants by the early 2030s</a:t>
            </a:r>
          </a:p>
          <a:p>
            <a:r>
              <a:rPr lang="en-US" dirty="0">
                <a:solidFill>
                  <a:srgbClr val="001D35"/>
                </a:solidFill>
                <a:latin typeface="Google Sans"/>
              </a:rPr>
              <a:t>M</a:t>
            </a:r>
            <a:r>
              <a:rPr lang="en-US" b="0" i="0" dirty="0">
                <a:solidFill>
                  <a:srgbClr val="001D35"/>
                </a:solidFill>
                <a:effectLst/>
                <a:latin typeface="Google Sans"/>
              </a:rPr>
              <a:t>any experts emphasize the extensive engineering and fundamental research still required for large-scale, grid-level deployment. </a:t>
            </a:r>
            <a:endParaRPr lang="en-US" dirty="0"/>
          </a:p>
        </p:txBody>
      </p:sp>
      <p:pic>
        <p:nvPicPr>
          <p:cNvPr id="2050" name="Picture 2" descr="DEMO">
            <a:extLst>
              <a:ext uri="{FF2B5EF4-FFF2-40B4-BE49-F238E27FC236}">
                <a16:creationId xmlns:a16="http://schemas.microsoft.com/office/drawing/2014/main" id="{95A1E74F-0EAB-4380-C832-3467F6F9F1A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15300" y="0"/>
            <a:ext cx="3238500" cy="1809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84683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C2AB88-87D7-599D-BBD1-8D0AA866441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AB7BEB3D-D62F-BCD9-6E46-0E3CD050B9D7}"/>
              </a:ext>
            </a:extLst>
          </p:cNvPr>
          <p:cNvSpPr>
            <a:spLocks noGrp="1"/>
          </p:cNvSpPr>
          <p:nvPr>
            <p:ph idx="1"/>
          </p:nvPr>
        </p:nvSpPr>
        <p:spPr/>
        <p:txBody>
          <a:bodyPr>
            <a:normAutofit fontScale="85000" lnSpcReduction="20000"/>
          </a:bodyPr>
          <a:lstStyle/>
          <a:p>
            <a:r>
              <a:rPr lang="en-US" dirty="0"/>
              <a:t>Inventory of current onshore and offshore active small scale nuclear reactors</a:t>
            </a:r>
          </a:p>
          <a:p>
            <a:r>
              <a:rPr lang="en-US" dirty="0"/>
              <a:t>Where are Planned reactors? </a:t>
            </a:r>
          </a:p>
          <a:p>
            <a:r>
              <a:rPr lang="en-US" dirty="0"/>
              <a:t>What emissions of radionuclides are expected? Other pollutants?</a:t>
            </a:r>
          </a:p>
          <a:p>
            <a:r>
              <a:rPr lang="en-US" dirty="0"/>
              <a:t>Are these intended to provide energy to a specific facility or be part of the grid? How might these entering the grid impact fossil fuel emissions in the future? </a:t>
            </a:r>
          </a:p>
          <a:p>
            <a:pPr lvl="1"/>
            <a:r>
              <a:rPr lang="en-US" dirty="0"/>
              <a:t>Can model changes to EGUs with CMAQ to estimate </a:t>
            </a:r>
            <a:r>
              <a:rPr lang="en-US" dirty="0" err="1"/>
              <a:t>cobenefits</a:t>
            </a:r>
            <a:r>
              <a:rPr lang="en-US" dirty="0"/>
              <a:t> in air pollution</a:t>
            </a:r>
          </a:p>
          <a:p>
            <a:pPr lvl="1"/>
            <a:r>
              <a:rPr lang="en-US" dirty="0"/>
              <a:t>Can project changes in future emissions with GCAM</a:t>
            </a:r>
          </a:p>
          <a:p>
            <a:r>
              <a:rPr lang="en-US" dirty="0"/>
              <a:t>What are coal fired power plan radionuclide emissions? How do they compare to traditional nuclear power plants and new small scale facilities? </a:t>
            </a:r>
          </a:p>
          <a:p>
            <a:r>
              <a:rPr lang="en-US" dirty="0"/>
              <a:t>What kinds of new technology are being anticipated? Pros and cons</a:t>
            </a:r>
          </a:p>
          <a:p>
            <a:r>
              <a:rPr lang="en-US" dirty="0"/>
              <a:t>What about fusion?</a:t>
            </a:r>
          </a:p>
        </p:txBody>
      </p:sp>
    </p:spTree>
    <p:extLst>
      <p:ext uri="{BB962C8B-B14F-4D97-AF65-F5344CB8AC3E}">
        <p14:creationId xmlns:p14="http://schemas.microsoft.com/office/powerpoint/2010/main" val="16370555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4EA5A-E305-F4EB-5FC6-A9CF1BBD0207}"/>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B52E090D-4B29-EC7C-AFEA-AE21352C0B23}"/>
              </a:ext>
            </a:extLst>
          </p:cNvPr>
          <p:cNvSpPr>
            <a:spLocks noGrp="1"/>
          </p:cNvSpPr>
          <p:nvPr>
            <p:ph idx="1"/>
          </p:nvPr>
        </p:nvSpPr>
        <p:spPr/>
        <p:txBody>
          <a:bodyPr/>
          <a:lstStyle/>
          <a:p>
            <a:r>
              <a:rPr lang="en-US" sz="1800" dirty="0">
                <a:effectLst/>
                <a:latin typeface="Aptos" panose="020B0004020202020204" pitchFamily="34" charset="0"/>
                <a:ea typeface="Times New Roman" panose="02020603050405020304" pitchFamily="18" charset="0"/>
                <a:cs typeface="Aptos" panose="020B0004020202020204" pitchFamily="34" charset="0"/>
              </a:rPr>
              <a:t>The Outer Continental Shelf Lands Act (OCSLA) is a 1953 U.S. federal law that grants the government jurisdiction over the Outer Continental Shelf (OCS) and its energy and mineral resources. The Bureau of Ocean Energy Management (BOEM) is a U.S. Department of the Interior agency that, under the authority of OCSLA, manages the OCS's energy and mineral resources, including offshore oil, gas, and wind</a:t>
            </a:r>
          </a:p>
          <a:p>
            <a:r>
              <a:rPr lang="en-US" sz="1800" dirty="0">
                <a:effectLst/>
                <a:latin typeface="Aptos" panose="020B0004020202020204" pitchFamily="34" charset="0"/>
                <a:ea typeface="Times New Roman" panose="02020603050405020304" pitchFamily="18" charset="0"/>
                <a:cs typeface="Aptos" panose="020B0004020202020204" pitchFamily="34" charset="0"/>
              </a:rPr>
              <a:t>BOEM may have jurisdiction over offshore nuclear reactors installed on the OCS.  I think BOEM and NRC may be talking about how to share jurisdiction about authorizing these activities. </a:t>
            </a:r>
            <a:endParaRPr lang="en-US" sz="1800" dirty="0">
              <a:effectLst/>
              <a:latin typeface="Aptos" panose="020B0004020202020204" pitchFamily="34" charset="0"/>
              <a:ea typeface="Aptos" panose="020B0004020202020204" pitchFamily="34" charset="0"/>
              <a:cs typeface="Aptos" panose="020B0004020202020204" pitchFamily="34" charset="0"/>
            </a:endParaRPr>
          </a:p>
          <a:p>
            <a:r>
              <a:rPr lang="en-US" sz="1800" dirty="0">
                <a:effectLst/>
                <a:latin typeface="Aptos" panose="020B0004020202020204" pitchFamily="34" charset="0"/>
                <a:ea typeface="Times New Roman" panose="02020603050405020304" pitchFamily="18" charset="0"/>
                <a:cs typeface="Aptos" panose="020B0004020202020204" pitchFamily="34" charset="0"/>
              </a:rPr>
              <a:t>If BOEM did authorize the activity, OCSLA's mandate to regulate AQ would more than likely also apply, and BOEM would probably need regs to do so.</a:t>
            </a:r>
            <a:endParaRPr lang="en-US" sz="1800" dirty="0">
              <a:effectLst/>
              <a:latin typeface="Aptos" panose="020B0004020202020204" pitchFamily="34" charset="0"/>
              <a:ea typeface="Aptos" panose="020B0004020202020204" pitchFamily="34" charset="0"/>
              <a:cs typeface="Aptos" panose="020B0004020202020204" pitchFamily="34" charset="0"/>
            </a:endParaRPr>
          </a:p>
          <a:p>
            <a:endParaRPr lang="en-US" dirty="0"/>
          </a:p>
        </p:txBody>
      </p:sp>
    </p:spTree>
    <p:extLst>
      <p:ext uri="{BB962C8B-B14F-4D97-AF65-F5344CB8AC3E}">
        <p14:creationId xmlns:p14="http://schemas.microsoft.com/office/powerpoint/2010/main" val="41015664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D36D5-6CB6-C0F2-483C-160A1329CD86}"/>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1EFB658C-96A7-DAAA-27C0-782730A59DC6}"/>
              </a:ext>
            </a:extLst>
          </p:cNvPr>
          <p:cNvSpPr>
            <a:spLocks noGrp="1"/>
          </p:cNvSpPr>
          <p:nvPr>
            <p:ph idx="1"/>
          </p:nvPr>
        </p:nvSpPr>
        <p:spPr/>
        <p:txBody>
          <a:bodyPr>
            <a:normAutofit fontScale="55000" lnSpcReduction="20000"/>
          </a:bodyPr>
          <a:lstStyle/>
          <a:p>
            <a:r>
              <a:rPr lang="en-US" dirty="0"/>
              <a:t>Compile energy capacity of built and planned reactors and compare with EGUs and offshore wind farms</a:t>
            </a:r>
          </a:p>
          <a:p>
            <a:r>
              <a:rPr lang="en-US" dirty="0"/>
              <a:t>Compile inventory of existing facilities</a:t>
            </a:r>
          </a:p>
          <a:p>
            <a:r>
              <a:rPr lang="en-US" dirty="0"/>
              <a:t>Where does the waste go?</a:t>
            </a:r>
          </a:p>
          <a:p>
            <a:r>
              <a:rPr lang="en-US" dirty="0"/>
              <a:t>Where would they likely be located? Near oil &amp; gas facilities displacing the need for those facilities to have their own cogens? How far offshore would they realistically be placed? </a:t>
            </a:r>
          </a:p>
          <a:p>
            <a:r>
              <a:rPr lang="en-US" dirty="0"/>
              <a:t>How might this additional energy capacity impact fossil fuel or onshore nuclear? </a:t>
            </a:r>
          </a:p>
          <a:p>
            <a:r>
              <a:rPr lang="en-US" dirty="0"/>
              <a:t>Can they be modeled in GCAM?  </a:t>
            </a:r>
          </a:p>
          <a:p>
            <a:r>
              <a:rPr lang="en-US" dirty="0"/>
              <a:t>More realistic for Hawaii and territories in oceanic areas like PR and Guam?</a:t>
            </a:r>
          </a:p>
          <a:p>
            <a:r>
              <a:rPr lang="en-US" dirty="0"/>
              <a:t>Show the Russian plant schematic</a:t>
            </a:r>
          </a:p>
          <a:p>
            <a:r>
              <a:rPr lang="en-US" dirty="0"/>
              <a:t>What kind of fuel and core?</a:t>
            </a:r>
          </a:p>
          <a:p>
            <a:endParaRPr lang="en-US" dirty="0"/>
          </a:p>
          <a:p>
            <a:r>
              <a:rPr lang="en-US" dirty="0"/>
              <a:t>BOEM has not heard about any for an environmental impact assessment so far</a:t>
            </a:r>
          </a:p>
          <a:p>
            <a:endParaRPr lang="en-US" dirty="0"/>
          </a:p>
          <a:p>
            <a:r>
              <a:rPr lang="en-US" dirty="0"/>
              <a:t>What about onshore small scalable reactors? </a:t>
            </a:r>
          </a:p>
        </p:txBody>
      </p:sp>
    </p:spTree>
    <p:extLst>
      <p:ext uri="{BB962C8B-B14F-4D97-AF65-F5344CB8AC3E}">
        <p14:creationId xmlns:p14="http://schemas.microsoft.com/office/powerpoint/2010/main" val="11657186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FE545-FB4F-FA86-01B9-7927FD2C2806}"/>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B0EB1024-7F32-5629-4C3A-920565EE99CF}"/>
              </a:ext>
            </a:extLst>
          </p:cNvPr>
          <p:cNvSpPr>
            <a:spLocks noGrp="1"/>
          </p:cNvSpPr>
          <p:nvPr>
            <p:ph idx="1"/>
          </p:nvPr>
        </p:nvSpPr>
        <p:spPr/>
        <p:txBody>
          <a:bodyPr>
            <a:normAutofit fontScale="85000" lnSpcReduction="20000"/>
          </a:bodyPr>
          <a:lstStyle/>
          <a:p>
            <a:r>
              <a:rPr lang="en-US" dirty="0"/>
              <a:t>An Offshore Floating Nuclear Power Plant (OFNP) is a nuclear power plant built in a shipyard, moored offshore, combining a nuclear reactor and floating rig</a:t>
            </a:r>
          </a:p>
          <a:p>
            <a:r>
              <a:rPr lang="en-US" b="0" i="0" dirty="0">
                <a:solidFill>
                  <a:srgbClr val="000000"/>
                </a:solidFill>
                <a:effectLst/>
                <a:latin typeface="Open Sans" panose="020B0606030504020204" pitchFamily="34" charset="0"/>
              </a:rPr>
              <a:t>Floating nuclear power is different from traditional nuclear power plants in two ways. </a:t>
            </a:r>
          </a:p>
          <a:p>
            <a:r>
              <a:rPr lang="en-US" b="0" i="0" dirty="0">
                <a:solidFill>
                  <a:srgbClr val="000000"/>
                </a:solidFill>
                <a:effectLst/>
                <a:latin typeface="Open Sans" panose="020B0606030504020204" pitchFamily="34" charset="0"/>
              </a:rPr>
              <a:t>First, a floating nuclear reactor generally has a smaller capacity. Instead of thousands of megawatts seen in conventional plants on shore, the small modular reactors (SMRs) of floating nuke plants are typically around 300 MW or less. </a:t>
            </a:r>
          </a:p>
          <a:p>
            <a:r>
              <a:rPr lang="en-US" b="0" i="0" dirty="0">
                <a:solidFill>
                  <a:srgbClr val="000000"/>
                </a:solidFill>
                <a:effectLst/>
                <a:latin typeface="Open Sans" panose="020B0606030504020204" pitchFamily="34" charset="0"/>
              </a:rPr>
              <a:t>Second, the reactor is floating at sea, and thus mobile, but delivering power to shore. </a:t>
            </a:r>
          </a:p>
          <a:p>
            <a:r>
              <a:rPr lang="en-US" b="0" i="0" dirty="0">
                <a:solidFill>
                  <a:srgbClr val="000000"/>
                </a:solidFill>
                <a:effectLst/>
                <a:latin typeface="Open Sans" panose="020B0606030504020204" pitchFamily="34" charset="0"/>
              </a:rPr>
              <a:t>the U.S. Navy has nuclear reactors on many of their vessels, but the distinction is that these vessels don’t contribute to the power grid on shore.</a:t>
            </a:r>
            <a:endParaRPr lang="en-US" dirty="0"/>
          </a:p>
        </p:txBody>
      </p:sp>
    </p:spTree>
    <p:extLst>
      <p:ext uri="{BB962C8B-B14F-4D97-AF65-F5344CB8AC3E}">
        <p14:creationId xmlns:p14="http://schemas.microsoft.com/office/powerpoint/2010/main" val="24079664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D9DC7AF-6B86-F522-91BB-FCA8FD638F8F}"/>
              </a:ext>
            </a:extLst>
          </p:cNvPr>
          <p:cNvSpPr>
            <a:spLocks noGrp="1"/>
          </p:cNvSpPr>
          <p:nvPr>
            <p:ph type="title"/>
          </p:nvPr>
        </p:nvSpPr>
        <p:spPr/>
        <p:txBody>
          <a:bodyPr>
            <a:normAutofit/>
          </a:bodyPr>
          <a:lstStyle/>
          <a:p>
            <a:r>
              <a:rPr lang="en-US" sz="4000" dirty="0">
                <a:solidFill>
                  <a:srgbClr val="0070C0"/>
                </a:solidFill>
              </a:rPr>
              <a:t>Electrical Generation Comparison</a:t>
            </a:r>
          </a:p>
        </p:txBody>
      </p:sp>
      <p:pic>
        <p:nvPicPr>
          <p:cNvPr id="5" name="Content Placeholder 4" descr="Chart, box and whisker chart&#10;&#10;Description automatically generated">
            <a:extLst>
              <a:ext uri="{FF2B5EF4-FFF2-40B4-BE49-F238E27FC236}">
                <a16:creationId xmlns:a16="http://schemas.microsoft.com/office/drawing/2014/main" id="{6A1B5681-61CA-D4F1-B26F-71E8A89E45C1}"/>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253331" y="1825625"/>
            <a:ext cx="4351338" cy="4351338"/>
          </a:xfrm>
        </p:spPr>
      </p:pic>
      <p:sp>
        <p:nvSpPr>
          <p:cNvPr id="4" name="Content Placeholder 3">
            <a:extLst>
              <a:ext uri="{FF2B5EF4-FFF2-40B4-BE49-F238E27FC236}">
                <a16:creationId xmlns:a16="http://schemas.microsoft.com/office/drawing/2014/main" id="{1966327B-8F95-731C-81EF-2F0059AD8E48}"/>
              </a:ext>
            </a:extLst>
          </p:cNvPr>
          <p:cNvSpPr>
            <a:spLocks noGrp="1"/>
          </p:cNvSpPr>
          <p:nvPr>
            <p:ph sz="half" idx="2"/>
          </p:nvPr>
        </p:nvSpPr>
        <p:spPr/>
        <p:txBody>
          <a:bodyPr>
            <a:normAutofit/>
          </a:bodyPr>
          <a:lstStyle/>
          <a:p>
            <a:r>
              <a:rPr lang="en-US" dirty="0"/>
              <a:t>How does the electrical generation capacity of offshore wind energy projects compare to onshore facilities? </a:t>
            </a:r>
          </a:p>
          <a:p>
            <a:r>
              <a:rPr lang="en-US" dirty="0"/>
              <a:t>Distribution of energy capacity for EGUs (facilities with NOX emissions &gt; 100 </a:t>
            </a:r>
            <a:r>
              <a:rPr lang="en-US" dirty="0" err="1"/>
              <a:t>tpy</a:t>
            </a:r>
            <a:r>
              <a:rPr lang="en-US" dirty="0"/>
              <a:t>) compared against planned energy capacity for offshore wind projects shown at left</a:t>
            </a:r>
          </a:p>
        </p:txBody>
      </p:sp>
      <p:sp>
        <p:nvSpPr>
          <p:cNvPr id="6" name="Slide Number Placeholder 5">
            <a:extLst>
              <a:ext uri="{FF2B5EF4-FFF2-40B4-BE49-F238E27FC236}">
                <a16:creationId xmlns:a16="http://schemas.microsoft.com/office/drawing/2014/main" id="{D2BF3B3B-546B-F342-5E0D-E2D9CE91F2E0}"/>
              </a:ext>
            </a:extLst>
          </p:cNvPr>
          <p:cNvSpPr>
            <a:spLocks noGrp="1"/>
          </p:cNvSpPr>
          <p:nvPr>
            <p:ph type="sldNum" sz="quarter" idx="12"/>
          </p:nvPr>
        </p:nvSpPr>
        <p:spPr/>
        <p:txBody>
          <a:bodyPr/>
          <a:lstStyle/>
          <a:p>
            <a:fld id="{80710B47-0962-490C-B23F-A97D2F66D6CB}" type="slidenum">
              <a:rPr lang="en-US" smtClean="0"/>
              <a:t>16</a:t>
            </a:fld>
            <a:endParaRPr lang="en-US"/>
          </a:p>
        </p:txBody>
      </p:sp>
    </p:spTree>
    <p:extLst>
      <p:ext uri="{BB962C8B-B14F-4D97-AF65-F5344CB8AC3E}">
        <p14:creationId xmlns:p14="http://schemas.microsoft.com/office/powerpoint/2010/main" val="15109360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BED3AC-ECE8-1828-1A7B-6A74818AA3EB}"/>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11498EBF-9B93-3DA5-B26C-8C2F82444AEB}"/>
              </a:ext>
            </a:extLst>
          </p:cNvPr>
          <p:cNvSpPr>
            <a:spLocks noGrp="1"/>
          </p:cNvSpPr>
          <p:nvPr>
            <p:ph idx="1"/>
          </p:nvPr>
        </p:nvSpPr>
        <p:spPr/>
        <p:txBody>
          <a:bodyPr>
            <a:normAutofit fontScale="92500" lnSpcReduction="10000"/>
          </a:bodyPr>
          <a:lstStyle/>
          <a:p>
            <a:r>
              <a:rPr lang="en-US" b="0" i="0" dirty="0">
                <a:solidFill>
                  <a:srgbClr val="000000"/>
                </a:solidFill>
                <a:effectLst/>
                <a:latin typeface="Open Sans" panose="020B0606030504020204" pitchFamily="34" charset="0"/>
              </a:rPr>
              <a:t>Offshore floating nuclear power is not a new concept. The United State’s first foray into floating nukes was actually led by the U.S. Army. </a:t>
            </a:r>
          </a:p>
          <a:p>
            <a:r>
              <a:rPr lang="en-US" b="0" i="0" dirty="0">
                <a:solidFill>
                  <a:srgbClr val="000000"/>
                </a:solidFill>
                <a:effectLst/>
                <a:latin typeface="Open Sans" panose="020B0606030504020204" pitchFamily="34" charset="0"/>
              </a:rPr>
              <a:t>Constructed in 1967, the USS Sturgis MH-1A was a 10 megawatt floating nuke plant. </a:t>
            </a:r>
          </a:p>
          <a:p>
            <a:r>
              <a:rPr lang="en-US" b="0" i="0" dirty="0">
                <a:solidFill>
                  <a:srgbClr val="000000"/>
                </a:solidFill>
                <a:effectLst/>
                <a:latin typeface="Open Sans" panose="020B0606030504020204" pitchFamily="34" charset="0"/>
              </a:rPr>
              <a:t>It was a converted Liberty Ship that was originally intended to supply power in combat zones or remote areas. Although the vessel was never in a combat zone, it did supply power to the pumps in the locks of the Panama Canal Zone from 1968 to 1975. </a:t>
            </a:r>
          </a:p>
          <a:p>
            <a:r>
              <a:rPr lang="en-US" b="0" i="0" dirty="0">
                <a:solidFill>
                  <a:srgbClr val="000000"/>
                </a:solidFill>
                <a:effectLst/>
                <a:latin typeface="Open Sans" panose="020B0606030504020204" pitchFamily="34" charset="0"/>
              </a:rPr>
              <a:t>The Sturgis was defueled in 1977 and is currently being decommissioned in Galveston, TX.</a:t>
            </a:r>
            <a:endParaRPr lang="en-US" dirty="0"/>
          </a:p>
        </p:txBody>
      </p:sp>
      <p:sp>
        <p:nvSpPr>
          <p:cNvPr id="4" name="AutoShape 2" descr="sturgis vessel using floating nuclear power">
            <a:extLst>
              <a:ext uri="{FF2B5EF4-FFF2-40B4-BE49-F238E27FC236}">
                <a16:creationId xmlns:a16="http://schemas.microsoft.com/office/drawing/2014/main" id="{AE823016-9F69-502E-4ACA-F8804900ECFF}"/>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a:extLst>
              <a:ext uri="{FF2B5EF4-FFF2-40B4-BE49-F238E27FC236}">
                <a16:creationId xmlns:a16="http://schemas.microsoft.com/office/drawing/2014/main" id="{CC8C82AF-E089-FC11-3786-07C1ECE77FBC}"/>
              </a:ext>
            </a:extLst>
          </p:cNvPr>
          <p:cNvPicPr>
            <a:picLocks noChangeAspect="1"/>
          </p:cNvPicPr>
          <p:nvPr/>
        </p:nvPicPr>
        <p:blipFill>
          <a:blip r:embed="rId2"/>
          <a:stretch>
            <a:fillRect/>
          </a:stretch>
        </p:blipFill>
        <p:spPr>
          <a:xfrm>
            <a:off x="6155634" y="150227"/>
            <a:ext cx="5618922" cy="2008326"/>
          </a:xfrm>
          <a:prstGeom prst="rect">
            <a:avLst/>
          </a:prstGeom>
        </p:spPr>
      </p:pic>
    </p:spTree>
    <p:extLst>
      <p:ext uri="{BB962C8B-B14F-4D97-AF65-F5344CB8AC3E}">
        <p14:creationId xmlns:p14="http://schemas.microsoft.com/office/powerpoint/2010/main" val="17386003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A6E6B-3FBC-2E6B-643E-610F97C19DE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7EBD336-AE2E-235E-5170-45A861318C22}"/>
              </a:ext>
            </a:extLst>
          </p:cNvPr>
          <p:cNvSpPr>
            <a:spLocks noGrp="1"/>
          </p:cNvSpPr>
          <p:nvPr>
            <p:ph idx="1"/>
          </p:nvPr>
        </p:nvSpPr>
        <p:spPr/>
        <p:txBody>
          <a:bodyPr>
            <a:normAutofit fontScale="92500" lnSpcReduction="20000"/>
          </a:bodyPr>
          <a:lstStyle/>
          <a:p>
            <a:r>
              <a:rPr lang="en-US" b="0" i="0" dirty="0">
                <a:solidFill>
                  <a:srgbClr val="545D7E"/>
                </a:solidFill>
                <a:effectLst/>
                <a:latin typeface="Google Sans"/>
              </a:rPr>
              <a:t>The concept of a floating nuclear power plant was first developed in the U.S. in the 1970s. Plans for a plant to be located off the coast of New Jersey were canceled due to rising costs and environmental opposition</a:t>
            </a:r>
          </a:p>
          <a:p>
            <a:r>
              <a:rPr lang="en-US" b="0" i="0" dirty="0">
                <a:solidFill>
                  <a:srgbClr val="545D7E"/>
                </a:solidFill>
                <a:effectLst/>
                <a:latin typeface="Google Sans"/>
              </a:rPr>
              <a:t>There are no operational offshore nuclear power plants in the U.S. at this time.</a:t>
            </a:r>
          </a:p>
          <a:p>
            <a:r>
              <a:rPr lang="en-US" b="0" i="0" dirty="0">
                <a:solidFill>
                  <a:srgbClr val="545D7E"/>
                </a:solidFill>
                <a:effectLst/>
                <a:latin typeface="Google Sans"/>
              </a:rPr>
              <a:t>the U.S. Department of Energy funded a study into small modular reactor-based floating plants in 2022</a:t>
            </a:r>
          </a:p>
          <a:p>
            <a:r>
              <a:rPr lang="en-US" b="0" i="0" dirty="0">
                <a:solidFill>
                  <a:srgbClr val="545D7E"/>
                </a:solidFill>
                <a:effectLst/>
                <a:latin typeface="Google Sans"/>
              </a:rPr>
              <a:t>Russia has become a leader in the 21st century with its </a:t>
            </a:r>
            <a:r>
              <a:rPr lang="en-US" b="0" i="0" dirty="0" err="1">
                <a:solidFill>
                  <a:srgbClr val="545D7E"/>
                </a:solidFill>
                <a:effectLst/>
                <a:latin typeface="Google Sans"/>
              </a:rPr>
              <a:t>Akademik</a:t>
            </a:r>
            <a:r>
              <a:rPr lang="en-US" b="0" i="0" dirty="0">
                <a:solidFill>
                  <a:srgbClr val="545D7E"/>
                </a:solidFill>
                <a:effectLst/>
                <a:latin typeface="Google Sans"/>
              </a:rPr>
              <a:t> Lomonosov. China is also actively building floating reactors</a:t>
            </a:r>
            <a:endParaRPr lang="en-US" dirty="0">
              <a:solidFill>
                <a:srgbClr val="545D7E"/>
              </a:solidFill>
              <a:latin typeface="Google Sans"/>
            </a:endParaRPr>
          </a:p>
          <a:p>
            <a:r>
              <a:rPr lang="en-US" b="0" i="0" dirty="0">
                <a:solidFill>
                  <a:srgbClr val="545D7E"/>
                </a:solidFill>
                <a:effectLst/>
                <a:latin typeface="Google Sans"/>
              </a:rPr>
              <a:t>A joint project between </a:t>
            </a:r>
            <a:r>
              <a:rPr lang="en-US" b="0" i="0" dirty="0" err="1">
                <a:solidFill>
                  <a:srgbClr val="545D7E"/>
                </a:solidFill>
                <a:effectLst/>
                <a:latin typeface="Google Sans"/>
              </a:rPr>
              <a:t>NuScale</a:t>
            </a:r>
            <a:r>
              <a:rPr lang="en-US" b="0" i="0" dirty="0">
                <a:solidFill>
                  <a:srgbClr val="545D7E"/>
                </a:solidFill>
                <a:effectLst/>
                <a:latin typeface="Google Sans"/>
              </a:rPr>
              <a:t> Power and Canadian company Prodigy was announced in 2022 to develop North American floating plants. Core Power also plans mass production of floating nuclear power plants through its "Liberty </a:t>
            </a:r>
            <a:r>
              <a:rPr lang="en-US" b="0" i="0" dirty="0" err="1">
                <a:solidFill>
                  <a:srgbClr val="545D7E"/>
                </a:solidFill>
                <a:effectLst/>
                <a:latin typeface="Google Sans"/>
              </a:rPr>
              <a:t>programme</a:t>
            </a:r>
            <a:r>
              <a:rPr lang="en-US" b="0" i="0" dirty="0">
                <a:solidFill>
                  <a:srgbClr val="545D7E"/>
                </a:solidFill>
                <a:effectLst/>
                <a:latin typeface="Google Sans"/>
              </a:rPr>
              <a:t>," aiming for the mid-2030s. </a:t>
            </a:r>
            <a:endParaRPr lang="en-US" dirty="0"/>
          </a:p>
        </p:txBody>
      </p:sp>
    </p:spTree>
    <p:extLst>
      <p:ext uri="{BB962C8B-B14F-4D97-AF65-F5344CB8AC3E}">
        <p14:creationId xmlns:p14="http://schemas.microsoft.com/office/powerpoint/2010/main" val="39116009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BC2DEE-7FF7-743A-B79A-1ECCFB1D3D3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D949173-734E-FA21-EE97-AD68F1DE53C4}"/>
              </a:ext>
            </a:extLst>
          </p:cNvPr>
          <p:cNvSpPr>
            <a:spLocks noGrp="1"/>
          </p:cNvSpPr>
          <p:nvPr>
            <p:ph idx="1"/>
          </p:nvPr>
        </p:nvSpPr>
        <p:spPr>
          <a:xfrm>
            <a:off x="838200" y="1825625"/>
            <a:ext cx="8193157" cy="4351338"/>
          </a:xfrm>
        </p:spPr>
        <p:txBody>
          <a:bodyPr>
            <a:normAutofit fontScale="92500" lnSpcReduction="10000"/>
          </a:bodyPr>
          <a:lstStyle/>
          <a:p>
            <a:r>
              <a:rPr lang="en-US" b="0" i="0" dirty="0">
                <a:solidFill>
                  <a:srgbClr val="545D7E"/>
                </a:solidFill>
                <a:effectLst/>
                <a:latin typeface="Google Sans"/>
              </a:rPr>
              <a:t>The first operational offshore nuclear power plant is Russia's </a:t>
            </a:r>
            <a:r>
              <a:rPr lang="en-US" b="0" i="0" dirty="0" err="1">
                <a:solidFill>
                  <a:srgbClr val="545D7E"/>
                </a:solidFill>
                <a:effectLst/>
                <a:latin typeface="Google Sans"/>
              </a:rPr>
              <a:t>Akademik</a:t>
            </a:r>
            <a:r>
              <a:rPr lang="en-US" b="0" i="0" dirty="0">
                <a:solidFill>
                  <a:srgbClr val="545D7E"/>
                </a:solidFill>
                <a:effectLst/>
                <a:latin typeface="Google Sans"/>
              </a:rPr>
              <a:t> Lomonosov, located in the Chukotka region and powering the town of </a:t>
            </a:r>
            <a:r>
              <a:rPr lang="en-US" b="0" i="0" dirty="0" err="1">
                <a:solidFill>
                  <a:srgbClr val="545D7E"/>
                </a:solidFill>
                <a:effectLst/>
                <a:latin typeface="Google Sans"/>
              </a:rPr>
              <a:t>Pevek</a:t>
            </a:r>
            <a:r>
              <a:rPr lang="en-US" b="0" i="0" dirty="0">
                <a:solidFill>
                  <a:srgbClr val="545D7E"/>
                </a:solidFill>
                <a:effectLst/>
                <a:latin typeface="Google Sans"/>
              </a:rPr>
              <a:t>.</a:t>
            </a:r>
          </a:p>
          <a:p>
            <a:r>
              <a:rPr lang="en-US" b="0" i="0" dirty="0">
                <a:solidFill>
                  <a:srgbClr val="545D7E"/>
                </a:solidFill>
                <a:effectLst/>
                <a:latin typeface="Google Sans"/>
              </a:rPr>
              <a:t>The </a:t>
            </a:r>
            <a:r>
              <a:rPr lang="en-US" b="0" i="0" dirty="0" err="1">
                <a:solidFill>
                  <a:srgbClr val="545D7E"/>
                </a:solidFill>
                <a:effectLst/>
                <a:latin typeface="Google Sans"/>
              </a:rPr>
              <a:t>Akademik</a:t>
            </a:r>
            <a:r>
              <a:rPr lang="en-US" b="0" i="0" dirty="0">
                <a:solidFill>
                  <a:srgbClr val="545D7E"/>
                </a:solidFill>
                <a:effectLst/>
                <a:latin typeface="Google Sans"/>
              </a:rPr>
              <a:t> Lomonosov is in </a:t>
            </a:r>
            <a:r>
              <a:rPr lang="en-US" b="0" i="0" dirty="0" err="1">
                <a:solidFill>
                  <a:srgbClr val="545D7E"/>
                </a:solidFill>
                <a:effectLst/>
                <a:latin typeface="Google Sans"/>
              </a:rPr>
              <a:t>Pevek</a:t>
            </a:r>
            <a:r>
              <a:rPr lang="en-US" b="0" i="0" dirty="0">
                <a:solidFill>
                  <a:srgbClr val="545D7E"/>
                </a:solidFill>
                <a:effectLst/>
                <a:latin typeface="Google Sans"/>
              </a:rPr>
              <a:t>, Chukotka, a permanent site in the Russian Arctic. Other locations in Russia are planned for offshore oil and gas field development, including the </a:t>
            </a:r>
            <a:r>
              <a:rPr lang="en-US" b="0" i="0" dirty="0">
                <a:solidFill>
                  <a:srgbClr val="545D7E"/>
                </a:solidFill>
                <a:effectLst/>
                <a:latin typeface="Google Sans"/>
                <a:hlinkClick r:id="rId2"/>
              </a:rPr>
              <a:t>Kola</a:t>
            </a:r>
            <a:r>
              <a:rPr lang="en-US" b="0" i="0" dirty="0">
                <a:solidFill>
                  <a:srgbClr val="545D7E"/>
                </a:solidFill>
                <a:effectLst/>
                <a:latin typeface="Google Sans"/>
              </a:rPr>
              <a:t> and </a:t>
            </a:r>
            <a:r>
              <a:rPr lang="en-US" b="0" i="0" dirty="0">
                <a:solidFill>
                  <a:srgbClr val="545D7E"/>
                </a:solidFill>
                <a:effectLst/>
                <a:latin typeface="Google Sans"/>
                <a:hlinkClick r:id="rId3"/>
              </a:rPr>
              <a:t>Yamal peninsulas</a:t>
            </a:r>
            <a:r>
              <a:rPr lang="en-US" b="0" i="0" dirty="0">
                <a:solidFill>
                  <a:srgbClr val="545D7E"/>
                </a:solidFill>
                <a:effectLst/>
                <a:latin typeface="Google Sans"/>
              </a:rPr>
              <a:t>, </a:t>
            </a:r>
            <a:r>
              <a:rPr lang="en-US" b="0" i="0" dirty="0">
                <a:solidFill>
                  <a:srgbClr val="545D7E"/>
                </a:solidFill>
                <a:effectLst/>
                <a:latin typeface="Google Sans"/>
                <a:hlinkClick r:id="rId4"/>
              </a:rPr>
              <a:t>Dudinka</a:t>
            </a:r>
            <a:r>
              <a:rPr lang="en-US" b="0" i="0" dirty="0">
                <a:solidFill>
                  <a:srgbClr val="545D7E"/>
                </a:solidFill>
                <a:effectLst/>
                <a:latin typeface="Google Sans"/>
              </a:rPr>
              <a:t> on the </a:t>
            </a:r>
            <a:r>
              <a:rPr lang="en-US" b="0" i="0" dirty="0">
                <a:solidFill>
                  <a:srgbClr val="545D7E"/>
                </a:solidFill>
                <a:effectLst/>
                <a:latin typeface="Google Sans"/>
                <a:hlinkClick r:id="rId5"/>
              </a:rPr>
              <a:t>Taymyr Peninsula</a:t>
            </a:r>
            <a:r>
              <a:rPr lang="en-US" b="0" i="0" dirty="0">
                <a:solidFill>
                  <a:srgbClr val="545D7E"/>
                </a:solidFill>
                <a:effectLst/>
                <a:latin typeface="Google Sans"/>
              </a:rPr>
              <a:t>, and </a:t>
            </a:r>
            <a:r>
              <a:rPr lang="en-US" b="0" i="0" dirty="0" err="1">
                <a:solidFill>
                  <a:srgbClr val="545D7E"/>
                </a:solidFill>
                <a:effectLst/>
                <a:latin typeface="Google Sans"/>
                <a:hlinkClick r:id="rId6"/>
              </a:rPr>
              <a:t>Vilyuchinsk</a:t>
            </a:r>
            <a:r>
              <a:rPr lang="en-US" b="0" i="0" dirty="0">
                <a:solidFill>
                  <a:srgbClr val="545D7E"/>
                </a:solidFill>
                <a:effectLst/>
                <a:latin typeface="Google Sans"/>
              </a:rPr>
              <a:t> on the </a:t>
            </a:r>
            <a:r>
              <a:rPr lang="en-US" b="0" i="0" dirty="0">
                <a:solidFill>
                  <a:srgbClr val="545D7E"/>
                </a:solidFill>
                <a:effectLst/>
                <a:latin typeface="Google Sans"/>
                <a:hlinkClick r:id="rId7"/>
              </a:rPr>
              <a:t>Kamchatka Peninsula</a:t>
            </a:r>
            <a:endParaRPr lang="en-US" dirty="0"/>
          </a:p>
          <a:p>
            <a:r>
              <a:rPr lang="en-US" dirty="0"/>
              <a:t>https://lynceans.org/wp-content/uploads/2021/05/Russia-Akademik-Lomonosov-FNPP-converted.pdf</a:t>
            </a:r>
          </a:p>
          <a:p>
            <a:endParaRPr lang="en-US" dirty="0"/>
          </a:p>
        </p:txBody>
      </p:sp>
      <p:pic>
        <p:nvPicPr>
          <p:cNvPr id="1026" name="Picture 2" descr="Akademik Lomonosov ...">
            <a:extLst>
              <a:ext uri="{FF2B5EF4-FFF2-40B4-BE49-F238E27FC236}">
                <a16:creationId xmlns:a16="http://schemas.microsoft.com/office/drawing/2014/main" id="{730E1B0C-5756-D91D-E8B0-1FA59EC9136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941076" y="2237961"/>
            <a:ext cx="2857500" cy="16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94436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AEAB99-EC7F-5913-7BC9-6A27B2A2011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856C8ED8-1644-4A2D-92A0-A5F8370FD9BD}"/>
              </a:ext>
            </a:extLst>
          </p:cNvPr>
          <p:cNvSpPr>
            <a:spLocks noGrp="1"/>
          </p:cNvSpPr>
          <p:nvPr>
            <p:ph idx="1"/>
          </p:nvPr>
        </p:nvSpPr>
        <p:spPr/>
        <p:txBody>
          <a:bodyPr/>
          <a:lstStyle/>
          <a:p>
            <a:r>
              <a:rPr lang="en-US" dirty="0"/>
              <a:t>Small scale nuclear reactors</a:t>
            </a:r>
          </a:p>
          <a:p>
            <a:pPr lvl="1"/>
            <a:r>
              <a:rPr lang="en-US" dirty="0"/>
              <a:t>Onshore</a:t>
            </a:r>
          </a:p>
          <a:p>
            <a:pPr lvl="1"/>
            <a:r>
              <a:rPr lang="en-US" dirty="0"/>
              <a:t>Offshore</a:t>
            </a:r>
          </a:p>
          <a:p>
            <a:r>
              <a:rPr lang="en-US" dirty="0"/>
              <a:t>Fusion</a:t>
            </a:r>
          </a:p>
        </p:txBody>
      </p:sp>
    </p:spTree>
    <p:extLst>
      <p:ext uri="{BB962C8B-B14F-4D97-AF65-F5344CB8AC3E}">
        <p14:creationId xmlns:p14="http://schemas.microsoft.com/office/powerpoint/2010/main" val="42076996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75E320-2258-D6A0-9160-BA91BFB999B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BA26E0B7-1D20-B225-B3F1-8E7E7713B4B4}"/>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BF3097E8-EC6E-4097-3342-30C9999F279E}"/>
              </a:ext>
            </a:extLst>
          </p:cNvPr>
          <p:cNvPicPr>
            <a:picLocks noChangeAspect="1"/>
          </p:cNvPicPr>
          <p:nvPr/>
        </p:nvPicPr>
        <p:blipFill>
          <a:blip r:embed="rId2"/>
          <a:stretch>
            <a:fillRect/>
          </a:stretch>
        </p:blipFill>
        <p:spPr>
          <a:xfrm>
            <a:off x="0" y="171450"/>
            <a:ext cx="12192000" cy="6515100"/>
          </a:xfrm>
          <a:prstGeom prst="rect">
            <a:avLst/>
          </a:prstGeom>
        </p:spPr>
      </p:pic>
    </p:spTree>
    <p:extLst>
      <p:ext uri="{BB962C8B-B14F-4D97-AF65-F5344CB8AC3E}">
        <p14:creationId xmlns:p14="http://schemas.microsoft.com/office/powerpoint/2010/main" val="42105441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601904-6E8C-550B-37E5-094DAD28CAA8}"/>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658CF62-99A3-25E5-F5FC-D8217A212CD1}"/>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154C4238-9077-83AE-264A-3FF331A74587}"/>
              </a:ext>
            </a:extLst>
          </p:cNvPr>
          <p:cNvPicPr>
            <a:picLocks noChangeAspect="1"/>
          </p:cNvPicPr>
          <p:nvPr/>
        </p:nvPicPr>
        <p:blipFill>
          <a:blip r:embed="rId2"/>
          <a:stretch>
            <a:fillRect/>
          </a:stretch>
        </p:blipFill>
        <p:spPr>
          <a:xfrm>
            <a:off x="0" y="171450"/>
            <a:ext cx="12192000" cy="6515100"/>
          </a:xfrm>
          <a:prstGeom prst="rect">
            <a:avLst/>
          </a:prstGeom>
        </p:spPr>
      </p:pic>
    </p:spTree>
    <p:extLst>
      <p:ext uri="{BB962C8B-B14F-4D97-AF65-F5344CB8AC3E}">
        <p14:creationId xmlns:p14="http://schemas.microsoft.com/office/powerpoint/2010/main" val="27192642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FC3A681-F20D-F78D-7EEC-5014013A3A4A}"/>
              </a:ext>
            </a:extLst>
          </p:cNvPr>
          <p:cNvSpPr>
            <a:spLocks noGrp="1"/>
          </p:cNvSpPr>
          <p:nvPr>
            <p:ph idx="1"/>
          </p:nvPr>
        </p:nvSpPr>
        <p:spPr/>
        <p:txBody>
          <a:bodyPr>
            <a:normAutofit fontScale="77500" lnSpcReduction="20000"/>
          </a:bodyPr>
          <a:lstStyle/>
          <a:p>
            <a:r>
              <a:rPr lang="en-US" dirty="0"/>
              <a:t>The rapid expansion of data centers and AI is driving a re-evaluation of nuclear energy as a viable solution to meet soaring electricity demands. Small Modular Reactors (SMRs) have emerged as the ideal candidate due to their scalability, safety features, and ability to provide a reliable, carbon-neutral power source. </a:t>
            </a:r>
          </a:p>
          <a:p>
            <a:r>
              <a:rPr lang="en-US" dirty="0"/>
              <a:t>In October 2024, tech giants Amazon and Google announced significant investments in the advanced nuclear sector. Amazon partnered with Dominion Energy and X-energy to deploy up to 5 GW of small modular reactors (SMRs) by 2039, with Amazon investing $500 million in X-energy. Google signed a Master Plant Development Agreement with Kairos Power to deploy a fleet of 500 MW of advanced reactors by 2035 to power its data centers. </a:t>
            </a:r>
          </a:p>
          <a:p>
            <a:r>
              <a:rPr lang="en-US" dirty="0"/>
              <a:t>In 2024, 14 major global banks, including Bank of America and Morgan Stanley, pledged their support for nuclear energy during the New York Climate Week, aligning with COP28’s objective to triple nuclear capacity by 2050.</a:t>
            </a:r>
          </a:p>
        </p:txBody>
      </p:sp>
      <p:pic>
        <p:nvPicPr>
          <p:cNvPr id="1026" name="Picture 2" descr="Kairos Power and its molten salt–cooled nuclear reactors | MIT Technology  Review">
            <a:extLst>
              <a:ext uri="{FF2B5EF4-FFF2-40B4-BE49-F238E27FC236}">
                <a16:creationId xmlns:a16="http://schemas.microsoft.com/office/drawing/2014/main" id="{BDF80D9D-4D8C-534C-F844-92094FA4C4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4145" y="2261946"/>
            <a:ext cx="5264845" cy="296186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a:extLst>
              <a:ext uri="{FF2B5EF4-FFF2-40B4-BE49-F238E27FC236}">
                <a16:creationId xmlns:a16="http://schemas.microsoft.com/office/drawing/2014/main" id="{35319005-B618-3347-8B8E-D6A1E6355543}"/>
              </a:ext>
            </a:extLst>
          </p:cNvPr>
          <p:cNvSpPr>
            <a:spLocks noGrp="1"/>
          </p:cNvSpPr>
          <p:nvPr>
            <p:ph type="title"/>
          </p:nvPr>
        </p:nvSpPr>
        <p:spPr/>
        <p:txBody>
          <a:bodyPr/>
          <a:lstStyle/>
          <a:p>
            <a:endParaRPr lang="en-US" dirty="0"/>
          </a:p>
        </p:txBody>
      </p:sp>
      <p:sp>
        <p:nvSpPr>
          <p:cNvPr id="6" name="TextBox 5">
            <a:extLst>
              <a:ext uri="{FF2B5EF4-FFF2-40B4-BE49-F238E27FC236}">
                <a16:creationId xmlns:a16="http://schemas.microsoft.com/office/drawing/2014/main" id="{084AE3CD-12BA-D524-3DFF-920EF2E6378D}"/>
              </a:ext>
            </a:extLst>
          </p:cNvPr>
          <p:cNvSpPr txBox="1"/>
          <p:nvPr/>
        </p:nvSpPr>
        <p:spPr>
          <a:xfrm>
            <a:off x="6732104" y="5486400"/>
            <a:ext cx="5320748" cy="923330"/>
          </a:xfrm>
          <a:prstGeom prst="rect">
            <a:avLst/>
          </a:prstGeom>
          <a:noFill/>
        </p:spPr>
        <p:txBody>
          <a:bodyPr wrap="square" rtlCol="0">
            <a:spAutoFit/>
          </a:bodyPr>
          <a:lstStyle/>
          <a:p>
            <a:r>
              <a:rPr lang="en-US" dirty="0"/>
              <a:t>https://www.technologyreview.com/2024/10/01/1104387/2024-climate-tech-companies-kairos-power-molten-salt-nuclear-reactors/</a:t>
            </a:r>
          </a:p>
        </p:txBody>
      </p:sp>
    </p:spTree>
    <p:extLst>
      <p:ext uri="{BB962C8B-B14F-4D97-AF65-F5344CB8AC3E}">
        <p14:creationId xmlns:p14="http://schemas.microsoft.com/office/powerpoint/2010/main" val="17163892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257E2-4487-6AE2-E611-45315767C32F}"/>
              </a:ext>
            </a:extLst>
          </p:cNvPr>
          <p:cNvSpPr>
            <a:spLocks noGrp="1"/>
          </p:cNvSpPr>
          <p:nvPr>
            <p:ph type="title"/>
          </p:nvPr>
        </p:nvSpPr>
        <p:spPr/>
        <p:txBody>
          <a:bodyPr/>
          <a:lstStyle/>
          <a:p>
            <a:r>
              <a:rPr lang="en-US" dirty="0"/>
              <a:t>Nuclear Reactor Technology</a:t>
            </a:r>
          </a:p>
        </p:txBody>
      </p:sp>
      <p:sp>
        <p:nvSpPr>
          <p:cNvPr id="3" name="Content Placeholder 2">
            <a:extLst>
              <a:ext uri="{FF2B5EF4-FFF2-40B4-BE49-F238E27FC236}">
                <a16:creationId xmlns:a16="http://schemas.microsoft.com/office/drawing/2014/main" id="{CA2B4A0C-1937-EDE1-3F62-78DE96E92C11}"/>
              </a:ext>
            </a:extLst>
          </p:cNvPr>
          <p:cNvSpPr>
            <a:spLocks noGrp="1"/>
          </p:cNvSpPr>
          <p:nvPr>
            <p:ph idx="1"/>
          </p:nvPr>
        </p:nvSpPr>
        <p:spPr/>
        <p:txBody>
          <a:bodyPr>
            <a:normAutofit fontScale="92500" lnSpcReduction="20000"/>
          </a:bodyPr>
          <a:lstStyle/>
          <a:p>
            <a:r>
              <a:rPr lang="en-US" dirty="0"/>
              <a:t>Nuclear reactor technology is evolving rapidly, with key innovations that could significantly impact the future of energy production. </a:t>
            </a:r>
          </a:p>
          <a:p>
            <a:r>
              <a:rPr lang="en-US" dirty="0"/>
              <a:t>Notable developments include Molten Salt Reactors (MSRs) from companies such as Kairos Power and Terrestrial Energy, which are focused on increasing safety and efficiency, with commercial applications expected by the mid-2030s. </a:t>
            </a:r>
          </a:p>
          <a:p>
            <a:r>
              <a:rPr lang="en-US" dirty="0"/>
              <a:t>High-Temperature Gas Reactors (HTGRs), with China’s HTR-PM already operational, offer impressive efficiency, while US-based X-energy is advancing similar technologies.</a:t>
            </a:r>
          </a:p>
          <a:p>
            <a:r>
              <a:rPr lang="en-US" dirty="0"/>
              <a:t>These advanced reactors are not only well-suited to generate electricity but also provide industrial heat, aiding in decarbonization efforts and integrating seamlessly with renewable energy sources for stable power generation.  </a:t>
            </a:r>
          </a:p>
        </p:txBody>
      </p:sp>
    </p:spTree>
    <p:extLst>
      <p:ext uri="{BB962C8B-B14F-4D97-AF65-F5344CB8AC3E}">
        <p14:creationId xmlns:p14="http://schemas.microsoft.com/office/powerpoint/2010/main" val="41375456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35CAC-3C34-2CF4-82A6-64D3233632ED}"/>
              </a:ext>
            </a:extLst>
          </p:cNvPr>
          <p:cNvSpPr>
            <a:spLocks noGrp="1"/>
          </p:cNvSpPr>
          <p:nvPr>
            <p:ph type="title"/>
          </p:nvPr>
        </p:nvSpPr>
        <p:spPr/>
        <p:txBody>
          <a:bodyPr/>
          <a:lstStyle/>
          <a:p>
            <a:r>
              <a:rPr lang="en-US" dirty="0"/>
              <a:t>Nuclear Fuel Technology</a:t>
            </a:r>
          </a:p>
        </p:txBody>
      </p:sp>
      <p:sp>
        <p:nvSpPr>
          <p:cNvPr id="3" name="Content Placeholder 2">
            <a:extLst>
              <a:ext uri="{FF2B5EF4-FFF2-40B4-BE49-F238E27FC236}">
                <a16:creationId xmlns:a16="http://schemas.microsoft.com/office/drawing/2014/main" id="{3B452A7C-D9E4-1F89-F7E2-B486B6C2585E}"/>
              </a:ext>
            </a:extLst>
          </p:cNvPr>
          <p:cNvSpPr>
            <a:spLocks noGrp="1"/>
          </p:cNvSpPr>
          <p:nvPr>
            <p:ph idx="1"/>
          </p:nvPr>
        </p:nvSpPr>
        <p:spPr/>
        <p:txBody>
          <a:bodyPr>
            <a:normAutofit fontScale="85000" lnSpcReduction="10000"/>
          </a:bodyPr>
          <a:lstStyle/>
          <a:p>
            <a:r>
              <a:rPr lang="en-US" dirty="0"/>
              <a:t>Accident Tolerant Fuels (ATFs), which offer enhanced safety features, are set to enter commercial trials, marking a major step forward in reactor safety. </a:t>
            </a:r>
          </a:p>
          <a:p>
            <a:r>
              <a:rPr lang="en-US" dirty="0"/>
              <a:t>High-Assay Low-Enriched Uranium (HALEU) is expected to become more readily available, providing a crucial component for the next generation of reactors. </a:t>
            </a:r>
          </a:p>
          <a:p>
            <a:r>
              <a:rPr lang="en-US" dirty="0"/>
              <a:t>TRISO fuel, recognized for its safety and performance, will be commercially produced, with X-energy taking the lead in its deployment. </a:t>
            </a:r>
          </a:p>
          <a:p>
            <a:r>
              <a:rPr lang="en-US" dirty="0"/>
              <a:t>Additionally, thorium fuels are under exploration, particularly in India, for their potential advantages in terms of waste reduction and proliferation resistance. </a:t>
            </a:r>
          </a:p>
          <a:p>
            <a:r>
              <a:rPr lang="en-US" dirty="0"/>
              <a:t>Efforts are also underway to advance nuclear fuel recycling technologies, with new facilities potentially coming online in the coming years.</a:t>
            </a:r>
          </a:p>
        </p:txBody>
      </p:sp>
    </p:spTree>
    <p:extLst>
      <p:ext uri="{BB962C8B-B14F-4D97-AF65-F5344CB8AC3E}">
        <p14:creationId xmlns:p14="http://schemas.microsoft.com/office/powerpoint/2010/main" val="29136301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746AF1-2E30-1538-5122-C947967D91C3}"/>
              </a:ext>
            </a:extLst>
          </p:cNvPr>
          <p:cNvSpPr>
            <a:spLocks noGrp="1"/>
          </p:cNvSpPr>
          <p:nvPr>
            <p:ph type="title"/>
          </p:nvPr>
        </p:nvSpPr>
        <p:spPr/>
        <p:txBody>
          <a:bodyPr/>
          <a:lstStyle/>
          <a:p>
            <a:r>
              <a:rPr lang="en-US" dirty="0"/>
              <a:t>HALEU</a:t>
            </a:r>
          </a:p>
        </p:txBody>
      </p:sp>
      <p:sp>
        <p:nvSpPr>
          <p:cNvPr id="3" name="Content Placeholder 2">
            <a:extLst>
              <a:ext uri="{FF2B5EF4-FFF2-40B4-BE49-F238E27FC236}">
                <a16:creationId xmlns:a16="http://schemas.microsoft.com/office/drawing/2014/main" id="{4C227C8E-996B-3C87-317A-A79C1DA24517}"/>
              </a:ext>
            </a:extLst>
          </p:cNvPr>
          <p:cNvSpPr>
            <a:spLocks noGrp="1"/>
          </p:cNvSpPr>
          <p:nvPr>
            <p:ph idx="1"/>
          </p:nvPr>
        </p:nvSpPr>
        <p:spPr/>
        <p:txBody>
          <a:bodyPr/>
          <a:lstStyle/>
          <a:p>
            <a:r>
              <a:rPr lang="en-US" dirty="0"/>
              <a:t>Enrichment Level: HALEU contains 5-20% U-235, a distinction from standard low-enriched uranium (LEU), which is below 5%. </a:t>
            </a:r>
          </a:p>
          <a:p>
            <a:r>
              <a:rPr lang="en-US" dirty="0"/>
              <a:t>Power Density: The higher concentration of fissile material in HALEU allows for more compact reactor cores and more efficient energy generation compared to traditional LEU fuels. </a:t>
            </a:r>
          </a:p>
          <a:p>
            <a:r>
              <a:rPr lang="en-US" dirty="0"/>
              <a:t>Applications: HALEU is crucial for advanced and small modular reactors, enabling them to achieve high power densities, operate for longer periods, and produce less waste.</a:t>
            </a:r>
          </a:p>
        </p:txBody>
      </p:sp>
    </p:spTree>
    <p:extLst>
      <p:ext uri="{BB962C8B-B14F-4D97-AF65-F5344CB8AC3E}">
        <p14:creationId xmlns:p14="http://schemas.microsoft.com/office/powerpoint/2010/main" val="1754907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E41AF-9FFE-D3C6-B896-DDB771C87511}"/>
              </a:ext>
            </a:extLst>
          </p:cNvPr>
          <p:cNvSpPr>
            <a:spLocks noGrp="1"/>
          </p:cNvSpPr>
          <p:nvPr>
            <p:ph type="title"/>
          </p:nvPr>
        </p:nvSpPr>
        <p:spPr/>
        <p:txBody>
          <a:bodyPr/>
          <a:lstStyle/>
          <a:p>
            <a:r>
              <a:rPr lang="en-US" dirty="0"/>
              <a:t>HALEU</a:t>
            </a:r>
          </a:p>
        </p:txBody>
      </p:sp>
      <p:sp>
        <p:nvSpPr>
          <p:cNvPr id="3" name="Content Placeholder 2">
            <a:extLst>
              <a:ext uri="{FF2B5EF4-FFF2-40B4-BE49-F238E27FC236}">
                <a16:creationId xmlns:a16="http://schemas.microsoft.com/office/drawing/2014/main" id="{3A51D6F5-AB24-3348-2EE8-5EB3644AE1AE}"/>
              </a:ext>
            </a:extLst>
          </p:cNvPr>
          <p:cNvSpPr>
            <a:spLocks noGrp="1"/>
          </p:cNvSpPr>
          <p:nvPr>
            <p:ph idx="1"/>
          </p:nvPr>
        </p:nvSpPr>
        <p:spPr/>
        <p:txBody>
          <a:bodyPr/>
          <a:lstStyle/>
          <a:p>
            <a:r>
              <a:rPr lang="en-US" dirty="0"/>
              <a:t>Advanced Reactor Designs: Many next-generation reactor designs, such as small modular reactors (SMRs), are optimized to use HALEU fuel for higher performance and compact designs. </a:t>
            </a:r>
          </a:p>
          <a:p>
            <a:r>
              <a:rPr lang="en-US" dirty="0"/>
              <a:t>Extended Fuel Cycle: The higher fuel efficiency provided by HALEU can lead to longer operational cycles, reducing the need for frequent refueling. </a:t>
            </a:r>
          </a:p>
          <a:p>
            <a:r>
              <a:rPr lang="en-US" dirty="0"/>
              <a:t>Waste Reduction: By increasing fuel efficiency, HALEU can contribute to a reduction in nuclear waste over time.</a:t>
            </a:r>
          </a:p>
        </p:txBody>
      </p:sp>
    </p:spTree>
    <p:extLst>
      <p:ext uri="{BB962C8B-B14F-4D97-AF65-F5344CB8AC3E}">
        <p14:creationId xmlns:p14="http://schemas.microsoft.com/office/powerpoint/2010/main" val="20017219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DB75DF-FC70-2BF7-AC41-6B27DF02B761}"/>
              </a:ext>
            </a:extLst>
          </p:cNvPr>
          <p:cNvSpPr>
            <a:spLocks noGrp="1"/>
          </p:cNvSpPr>
          <p:nvPr>
            <p:ph type="title"/>
          </p:nvPr>
        </p:nvSpPr>
        <p:spPr/>
        <p:txBody>
          <a:bodyPr/>
          <a:lstStyle/>
          <a:p>
            <a:r>
              <a:rPr lang="en-US" dirty="0"/>
              <a:t>HALEU Challenges</a:t>
            </a:r>
          </a:p>
        </p:txBody>
      </p:sp>
      <p:sp>
        <p:nvSpPr>
          <p:cNvPr id="3" name="Content Placeholder 2">
            <a:extLst>
              <a:ext uri="{FF2B5EF4-FFF2-40B4-BE49-F238E27FC236}">
                <a16:creationId xmlns:a16="http://schemas.microsoft.com/office/drawing/2014/main" id="{726826EF-F888-C8C5-C252-734758E31102}"/>
              </a:ext>
            </a:extLst>
          </p:cNvPr>
          <p:cNvSpPr>
            <a:spLocks noGrp="1"/>
          </p:cNvSpPr>
          <p:nvPr>
            <p:ph idx="1"/>
          </p:nvPr>
        </p:nvSpPr>
        <p:spPr/>
        <p:txBody>
          <a:bodyPr>
            <a:normAutofit/>
          </a:bodyPr>
          <a:lstStyle/>
          <a:p>
            <a:r>
              <a:rPr lang="en-US" dirty="0"/>
              <a:t>Supply Chain: The United States and other nations have historically relied on LEU, so a robust domestic HALEU supply chain needs to be developed. </a:t>
            </a:r>
          </a:p>
          <a:p>
            <a:r>
              <a:rPr lang="en-US" dirty="0"/>
              <a:t>Regulatory Frameworks: Existing nuclear fuel cycle frameworks were designed for LEU, and new regulations are needed to address the specific requirements of HALEU. </a:t>
            </a:r>
          </a:p>
          <a:p>
            <a:r>
              <a:rPr lang="en-US" dirty="0"/>
              <a:t>Production Costs: The enrichment process to produce HALEU is resource-intensive, and companies are developing advanced technologies like laser-based isotope separation to produce it more efficiently.</a:t>
            </a:r>
          </a:p>
        </p:txBody>
      </p:sp>
    </p:spTree>
    <p:extLst>
      <p:ext uri="{BB962C8B-B14F-4D97-AF65-F5344CB8AC3E}">
        <p14:creationId xmlns:p14="http://schemas.microsoft.com/office/powerpoint/2010/main" val="12981565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49DB1E-BD2A-9984-DF06-FE7243C9FBCD}"/>
              </a:ext>
            </a:extLst>
          </p:cNvPr>
          <p:cNvSpPr>
            <a:spLocks noGrp="1"/>
          </p:cNvSpPr>
          <p:nvPr>
            <p:ph type="title"/>
          </p:nvPr>
        </p:nvSpPr>
        <p:spPr/>
        <p:txBody>
          <a:bodyPr/>
          <a:lstStyle/>
          <a:p>
            <a:r>
              <a:rPr lang="en-US" dirty="0"/>
              <a:t>TRISO</a:t>
            </a:r>
          </a:p>
        </p:txBody>
      </p:sp>
      <p:sp>
        <p:nvSpPr>
          <p:cNvPr id="3" name="Content Placeholder 2">
            <a:extLst>
              <a:ext uri="{FF2B5EF4-FFF2-40B4-BE49-F238E27FC236}">
                <a16:creationId xmlns:a16="http://schemas.microsoft.com/office/drawing/2014/main" id="{D11F5A1A-1F39-7E49-BB5E-919730EDDE46}"/>
              </a:ext>
            </a:extLst>
          </p:cNvPr>
          <p:cNvSpPr>
            <a:spLocks noGrp="1"/>
          </p:cNvSpPr>
          <p:nvPr>
            <p:ph idx="1"/>
          </p:nvPr>
        </p:nvSpPr>
        <p:spPr/>
        <p:txBody>
          <a:bodyPr/>
          <a:lstStyle/>
          <a:p>
            <a:r>
              <a:rPr lang="en-US" dirty="0"/>
              <a:t>TRISO fuel is considered the world's most robust nuclear fuel because each of its </a:t>
            </a:r>
            <a:r>
              <a:rPr lang="en-US" dirty="0" err="1"/>
              <a:t>TRi</a:t>
            </a:r>
            <a:r>
              <a:rPr lang="en-US" dirty="0"/>
              <a:t>-structural </a:t>
            </a:r>
            <a:r>
              <a:rPr lang="en-US" dirty="0" err="1"/>
              <a:t>ISOtropic</a:t>
            </a:r>
            <a:r>
              <a:rPr lang="en-US" dirty="0"/>
              <a:t> particles acts as its own containment system, consisting of a uranium-based kernel enclosed by multiple layers of carbon and silicon carbide (</a:t>
            </a:r>
            <a:r>
              <a:rPr lang="en-US" dirty="0" err="1"/>
              <a:t>SiC</a:t>
            </a:r>
            <a:r>
              <a:rPr lang="en-US" dirty="0"/>
              <a:t>). </a:t>
            </a:r>
          </a:p>
          <a:p>
            <a:r>
              <a:rPr lang="en-US" dirty="0"/>
              <a:t>This design prevents the escape of radioactive fission products and allows TRISO fuel to withstand extremely high temperatures and radiation, making it virtually "meltdown proof". </a:t>
            </a:r>
          </a:p>
          <a:p>
            <a:r>
              <a:rPr lang="en-US" dirty="0"/>
              <a:t>TRISO fuel is used in advanced reactor types like high-temperature gas reactors, molten salt-cooled reactors, and small modular reactors.</a:t>
            </a:r>
          </a:p>
        </p:txBody>
      </p:sp>
      <p:pic>
        <p:nvPicPr>
          <p:cNvPr id="3074" name="Picture 2" descr="TRISO Particles: The Most Robust Nuclear Fuel on Earth ...">
            <a:extLst>
              <a:ext uri="{FF2B5EF4-FFF2-40B4-BE49-F238E27FC236}">
                <a16:creationId xmlns:a16="http://schemas.microsoft.com/office/drawing/2014/main" id="{AB85C8FF-6774-40D6-7F51-FFE92101B5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1475" y="0"/>
            <a:ext cx="4200525" cy="2209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17478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75</TotalTime>
  <Words>2092</Words>
  <Application>Microsoft Office PowerPoint</Application>
  <PresentationFormat>Widescreen</PresentationFormat>
  <Paragraphs>94</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Aptos</vt:lpstr>
      <vt:lpstr>Aptos Display</vt:lpstr>
      <vt:lpstr>Arial</vt:lpstr>
      <vt:lpstr>Google Sans</vt:lpstr>
      <vt:lpstr>Open Sans</vt:lpstr>
      <vt:lpstr>Office Theme</vt:lpstr>
      <vt:lpstr>PowerPoint Presentation</vt:lpstr>
      <vt:lpstr>PowerPoint Presentation</vt:lpstr>
      <vt:lpstr>PowerPoint Presentation</vt:lpstr>
      <vt:lpstr>Nuclear Reactor Technology</vt:lpstr>
      <vt:lpstr>Nuclear Fuel Technology</vt:lpstr>
      <vt:lpstr>HALEU</vt:lpstr>
      <vt:lpstr>HALEU</vt:lpstr>
      <vt:lpstr>HALEU Challenges</vt:lpstr>
      <vt:lpstr>TRISO</vt:lpstr>
      <vt:lpstr>TRISO</vt:lpstr>
      <vt:lpstr>Fusion</vt:lpstr>
      <vt:lpstr>PowerPoint Presentation</vt:lpstr>
      <vt:lpstr>PowerPoint Presentation</vt:lpstr>
      <vt:lpstr>PowerPoint Presentation</vt:lpstr>
      <vt:lpstr>PowerPoint Presentation</vt:lpstr>
      <vt:lpstr>Electrical Generation Comparison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Baker, Kirk</dc:creator>
  <cp:lastModifiedBy>Baker, Kirk</cp:lastModifiedBy>
  <cp:revision>1</cp:revision>
  <dcterms:created xsi:type="dcterms:W3CDTF">2025-08-29T12:50:07Z</dcterms:created>
  <dcterms:modified xsi:type="dcterms:W3CDTF">2025-09-18T20:00:48Z</dcterms:modified>
</cp:coreProperties>
</file>